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4050" r:id="rId1"/>
  </p:sldMasterIdLst>
  <p:notesMasterIdLst>
    <p:notesMasterId r:id="rId84"/>
  </p:notesMasterIdLst>
  <p:sldIdLst>
    <p:sldId id="256" r:id="rId2"/>
    <p:sldId id="535" r:id="rId3"/>
    <p:sldId id="536" r:id="rId4"/>
    <p:sldId id="537" r:id="rId5"/>
    <p:sldId id="538" r:id="rId6"/>
    <p:sldId id="539" r:id="rId7"/>
    <p:sldId id="540" r:id="rId8"/>
    <p:sldId id="541" r:id="rId9"/>
    <p:sldId id="542" r:id="rId10"/>
    <p:sldId id="543" r:id="rId11"/>
    <p:sldId id="544" r:id="rId12"/>
    <p:sldId id="545" r:id="rId13"/>
    <p:sldId id="546" r:id="rId14"/>
    <p:sldId id="547" r:id="rId15"/>
    <p:sldId id="548" r:id="rId16"/>
    <p:sldId id="549" r:id="rId17"/>
    <p:sldId id="550" r:id="rId18"/>
    <p:sldId id="551" r:id="rId19"/>
    <p:sldId id="552" r:id="rId20"/>
    <p:sldId id="553" r:id="rId21"/>
    <p:sldId id="554" r:id="rId22"/>
    <p:sldId id="555" r:id="rId23"/>
    <p:sldId id="556" r:id="rId24"/>
    <p:sldId id="557" r:id="rId25"/>
    <p:sldId id="558" r:id="rId26"/>
    <p:sldId id="559" r:id="rId27"/>
    <p:sldId id="560" r:id="rId28"/>
    <p:sldId id="561" r:id="rId29"/>
    <p:sldId id="562" r:id="rId30"/>
    <p:sldId id="563" r:id="rId31"/>
    <p:sldId id="564" r:id="rId32"/>
    <p:sldId id="565" r:id="rId33"/>
    <p:sldId id="566" r:id="rId34"/>
    <p:sldId id="567" r:id="rId35"/>
    <p:sldId id="568" r:id="rId36"/>
    <p:sldId id="569" r:id="rId37"/>
    <p:sldId id="570" r:id="rId38"/>
    <p:sldId id="571" r:id="rId39"/>
    <p:sldId id="572" r:id="rId40"/>
    <p:sldId id="573" r:id="rId41"/>
    <p:sldId id="574" r:id="rId42"/>
    <p:sldId id="575" r:id="rId43"/>
    <p:sldId id="576" r:id="rId44"/>
    <p:sldId id="577" r:id="rId45"/>
    <p:sldId id="578" r:id="rId46"/>
    <p:sldId id="614" r:id="rId47"/>
    <p:sldId id="615" r:id="rId48"/>
    <p:sldId id="616" r:id="rId49"/>
    <p:sldId id="579" r:id="rId50"/>
    <p:sldId id="580" r:id="rId51"/>
    <p:sldId id="581" r:id="rId52"/>
    <p:sldId id="582" r:id="rId53"/>
    <p:sldId id="583" r:id="rId54"/>
    <p:sldId id="584" r:id="rId55"/>
    <p:sldId id="585" r:id="rId56"/>
    <p:sldId id="617" r:id="rId57"/>
    <p:sldId id="586" r:id="rId58"/>
    <p:sldId id="587" r:id="rId59"/>
    <p:sldId id="588" r:id="rId60"/>
    <p:sldId id="589" r:id="rId61"/>
    <p:sldId id="590" r:id="rId62"/>
    <p:sldId id="591" r:id="rId63"/>
    <p:sldId id="592" r:id="rId64"/>
    <p:sldId id="593" r:id="rId65"/>
    <p:sldId id="594" r:id="rId66"/>
    <p:sldId id="595" r:id="rId67"/>
    <p:sldId id="596" r:id="rId68"/>
    <p:sldId id="597" r:id="rId69"/>
    <p:sldId id="598" r:id="rId70"/>
    <p:sldId id="599" r:id="rId71"/>
    <p:sldId id="600" r:id="rId72"/>
    <p:sldId id="601" r:id="rId73"/>
    <p:sldId id="602" r:id="rId74"/>
    <p:sldId id="603" r:id="rId75"/>
    <p:sldId id="604" r:id="rId76"/>
    <p:sldId id="605" r:id="rId77"/>
    <p:sldId id="606" r:id="rId78"/>
    <p:sldId id="607" r:id="rId79"/>
    <p:sldId id="608" r:id="rId80"/>
    <p:sldId id="609" r:id="rId81"/>
    <p:sldId id="610" r:id="rId82"/>
    <p:sldId id="618" r:id="rId83"/>
  </p:sldIdLst>
  <p:sldSz cx="9144000" cy="6858000" type="screen4x3"/>
  <p:notesSz cx="6858000" cy="9144000"/>
  <p:defaultTextStyle>
    <a:defPPr>
      <a:defRPr lang="en-US"/>
    </a:defPPr>
    <a:lvl1pPr algn="l" rtl="0" fontAlgn="base">
      <a:spcBef>
        <a:spcPct val="0"/>
      </a:spcBef>
      <a:spcAft>
        <a:spcPct val="0"/>
      </a:spcAft>
      <a:defRPr sz="2400" kern="1200">
        <a:solidFill>
          <a:schemeClr val="tx1"/>
        </a:solidFill>
        <a:latin typeface="Arial" charset="0"/>
        <a:ea typeface="ＭＳ Ｐゴシック" charset="-128"/>
        <a:cs typeface="ＭＳ Ｐゴシック" charset="-128"/>
      </a:defRPr>
    </a:lvl1pPr>
    <a:lvl2pPr marL="457200" algn="l" rtl="0" fontAlgn="base">
      <a:spcBef>
        <a:spcPct val="0"/>
      </a:spcBef>
      <a:spcAft>
        <a:spcPct val="0"/>
      </a:spcAft>
      <a:defRPr sz="2400" kern="1200">
        <a:solidFill>
          <a:schemeClr val="tx1"/>
        </a:solidFill>
        <a:latin typeface="Arial" charset="0"/>
        <a:ea typeface="ＭＳ Ｐゴシック" charset="-128"/>
        <a:cs typeface="ＭＳ Ｐゴシック" charset="-128"/>
      </a:defRPr>
    </a:lvl2pPr>
    <a:lvl3pPr marL="914400" algn="l" rtl="0" fontAlgn="base">
      <a:spcBef>
        <a:spcPct val="0"/>
      </a:spcBef>
      <a:spcAft>
        <a:spcPct val="0"/>
      </a:spcAft>
      <a:defRPr sz="2400" kern="1200">
        <a:solidFill>
          <a:schemeClr val="tx1"/>
        </a:solidFill>
        <a:latin typeface="Arial" charset="0"/>
        <a:ea typeface="ＭＳ Ｐゴシック" charset="-128"/>
        <a:cs typeface="ＭＳ Ｐゴシック" charset="-128"/>
      </a:defRPr>
    </a:lvl3pPr>
    <a:lvl4pPr marL="1371600" algn="l" rtl="0" fontAlgn="base">
      <a:spcBef>
        <a:spcPct val="0"/>
      </a:spcBef>
      <a:spcAft>
        <a:spcPct val="0"/>
      </a:spcAft>
      <a:defRPr sz="2400" kern="1200">
        <a:solidFill>
          <a:schemeClr val="tx1"/>
        </a:solidFill>
        <a:latin typeface="Arial" charset="0"/>
        <a:ea typeface="ＭＳ Ｐゴシック" charset="-128"/>
        <a:cs typeface="ＭＳ Ｐゴシック" charset="-128"/>
      </a:defRPr>
    </a:lvl4pPr>
    <a:lvl5pPr marL="1828800" algn="l" rtl="0" fontAlgn="base">
      <a:spcBef>
        <a:spcPct val="0"/>
      </a:spcBef>
      <a:spcAft>
        <a:spcPct val="0"/>
      </a:spcAft>
      <a:defRPr sz="2400" kern="1200">
        <a:solidFill>
          <a:schemeClr val="tx1"/>
        </a:solidFill>
        <a:latin typeface="Arial" charset="0"/>
        <a:ea typeface="ＭＳ Ｐゴシック" charset="-128"/>
        <a:cs typeface="ＭＳ Ｐゴシック" charset="-128"/>
      </a:defRPr>
    </a:lvl5pPr>
    <a:lvl6pPr marL="2286000" algn="l" defTabSz="457200" rtl="0" eaLnBrk="1" latinLnBrk="0" hangingPunct="1">
      <a:defRPr sz="2400" kern="1200">
        <a:solidFill>
          <a:schemeClr val="tx1"/>
        </a:solidFill>
        <a:latin typeface="Arial" charset="0"/>
        <a:ea typeface="ＭＳ Ｐゴシック" charset="-128"/>
        <a:cs typeface="ＭＳ Ｐゴシック" charset="-128"/>
      </a:defRPr>
    </a:lvl6pPr>
    <a:lvl7pPr marL="2743200" algn="l" defTabSz="457200" rtl="0" eaLnBrk="1" latinLnBrk="0" hangingPunct="1">
      <a:defRPr sz="2400" kern="1200">
        <a:solidFill>
          <a:schemeClr val="tx1"/>
        </a:solidFill>
        <a:latin typeface="Arial" charset="0"/>
        <a:ea typeface="ＭＳ Ｐゴシック" charset="-128"/>
        <a:cs typeface="ＭＳ Ｐゴシック" charset="-128"/>
      </a:defRPr>
    </a:lvl7pPr>
    <a:lvl8pPr marL="3200400" algn="l" defTabSz="457200" rtl="0" eaLnBrk="1" latinLnBrk="0" hangingPunct="1">
      <a:defRPr sz="2400" kern="1200">
        <a:solidFill>
          <a:schemeClr val="tx1"/>
        </a:solidFill>
        <a:latin typeface="Arial" charset="0"/>
        <a:ea typeface="ＭＳ Ｐゴシック" charset="-128"/>
        <a:cs typeface="ＭＳ Ｐゴシック" charset="-128"/>
      </a:defRPr>
    </a:lvl8pPr>
    <a:lvl9pPr marL="3657600" algn="l" defTabSz="457200" rtl="0" eaLnBrk="1" latinLnBrk="0" hangingPunct="1">
      <a:defRPr sz="2400" kern="1200">
        <a:solidFill>
          <a:schemeClr val="tx1"/>
        </a:solidFill>
        <a:latin typeface="Arial" charset="0"/>
        <a:ea typeface="ＭＳ Ｐゴシック" charset="-128"/>
        <a:cs typeface="ＭＳ Ｐゴシック" charset="-128"/>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66"/>
    <a:srgbClr val="0000CC"/>
    <a:srgbClr val="0000FF"/>
    <a:srgbClr val="DECDC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768" autoAdjust="0"/>
    <p:restoredTop sz="87976" autoAdjust="0"/>
  </p:normalViewPr>
  <p:slideViewPr>
    <p:cSldViewPr>
      <p:cViewPr>
        <p:scale>
          <a:sx n="70" d="100"/>
          <a:sy n="70" d="100"/>
        </p:scale>
        <p:origin x="-924" y="-48"/>
      </p:cViewPr>
      <p:guideLst>
        <p:guide orient="horz" pos="1008"/>
        <p:guide pos="288"/>
        <p:guide pos="5424"/>
        <p:guide pos="3002"/>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103" d="100"/>
          <a:sy n="103" d="100"/>
        </p:scale>
        <p:origin x="-2576"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notesMaster" Target="notesMasters/notesMaster1.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theme" Target="theme/theme1.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presProps" Target="pres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ea typeface="+mn-ea"/>
                <a:cs typeface="+mn-cs"/>
              </a:defRPr>
            </a:lvl1pPr>
          </a:lstStyle>
          <a:p>
            <a:pPr>
              <a:defRPr/>
            </a:pPr>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ea typeface="+mn-ea"/>
                <a:cs typeface="+mn-cs"/>
              </a:defRPr>
            </a:lvl1pPr>
          </a:lstStyle>
          <a:p>
            <a:pPr>
              <a:defRPr/>
            </a:pPr>
            <a:fld id="{55E7B7C3-1AA1-4051-9F57-4061A42424A6}" type="datetimeFigureOut">
              <a:rPr lang="en-US"/>
              <a:pPr>
                <a:defRPr/>
              </a:pPr>
              <a:t>9/2/2011</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dirty="0" smtClean="0"/>
          </a:p>
        </p:txBody>
      </p:sp>
      <p:sp>
        <p:nvSpPr>
          <p:cNvPr id="5" name="Notes Placeholder 4"/>
          <p:cNvSpPr>
            <a:spLocks noGrp="1"/>
          </p:cNvSpPr>
          <p:nvPr>
            <p:ph type="body" sz="quarter" idx="3"/>
          </p:nvPr>
        </p:nvSpPr>
        <p:spPr>
          <a:xfrm>
            <a:off x="685800" y="4343400"/>
            <a:ext cx="5486400" cy="4114800"/>
          </a:xfrm>
          <a:prstGeom prst="rect">
            <a:avLst/>
          </a:prstGeom>
        </p:spPr>
        <p:txBody>
          <a:bodyPr vert="horz" wrap="square" lIns="91440" tIns="45720" rIns="91440" bIns="45720" numCol="1" anchor="t" anchorCtr="0" compatLnSpc="1">
            <a:prstTxWarp prst="textNoShape">
              <a:avLst/>
            </a:prstTxWarp>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ea typeface="+mn-ea"/>
                <a:cs typeface="+mn-cs"/>
              </a:defRPr>
            </a:lvl1pPr>
          </a:lstStyle>
          <a:p>
            <a:pPr>
              <a:defRPr/>
            </a:pPr>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ea typeface="+mn-ea"/>
                <a:cs typeface="+mn-cs"/>
              </a:defRPr>
            </a:lvl1pPr>
          </a:lstStyle>
          <a:p>
            <a:pPr>
              <a:defRPr/>
            </a:pPr>
            <a:fld id="{CA67E0AA-BC9B-4C49-8615-2B612821B26B}" type="slidenum">
              <a:rPr lang="en-US"/>
              <a:pPr>
                <a:defRPr/>
              </a:pPr>
              <a:t>‹#›</a:t>
            </a:fld>
            <a:endParaRPr lang="en-US" dirty="0"/>
          </a:p>
        </p:txBody>
      </p:sp>
    </p:spTree>
    <p:extLst>
      <p:ext uri="{BB962C8B-B14F-4D97-AF65-F5344CB8AC3E}">
        <p14:creationId xmlns:p14="http://schemas.microsoft.com/office/powerpoint/2010/main" val="3288470503"/>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mn-lt"/>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mn-lt"/>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mn-lt"/>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mn-lt"/>
        <a:ea typeface="ＭＳ Ｐゴシック" charset="-128"/>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Slide Image Placeholder 1"/>
          <p:cNvSpPr>
            <a:spLocks noGrp="1" noRot="1" noChangeAspect="1" noTextEdit="1"/>
          </p:cNvSpPr>
          <p:nvPr>
            <p:ph type="sldImg"/>
          </p:nvPr>
        </p:nvSpPr>
        <p:spPr bwMode="auto">
          <a:noFill/>
          <a:ln>
            <a:solidFill>
              <a:srgbClr val="000000"/>
            </a:solidFill>
            <a:miter lim="800000"/>
            <a:headEnd/>
            <a:tailEnd/>
          </a:ln>
        </p:spPr>
      </p:sp>
      <p:sp>
        <p:nvSpPr>
          <p:cNvPr id="16386" name="Notes Placeholder 2"/>
          <p:cNvSpPr>
            <a:spLocks noGrp="1"/>
          </p:cNvSpPr>
          <p:nvPr>
            <p:ph type="body" idx="1"/>
          </p:nvPr>
        </p:nvSpPr>
        <p:spPr bwMode="auto">
          <a:noFill/>
        </p:spPr>
        <p:txBody>
          <a:bodyPr/>
          <a:lstStyle/>
          <a:p>
            <a:pPr eaLnBrk="1" hangingPunct="1">
              <a:spcBef>
                <a:spcPct val="0"/>
              </a:spcBef>
            </a:pPr>
            <a:endParaRPr lang="en-US" dirty="0" smtClean="0"/>
          </a:p>
        </p:txBody>
      </p:sp>
      <p:sp>
        <p:nvSpPr>
          <p:cNvPr id="16387"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6CDF79BC-A29A-4233-94BE-DB8C16CA875F}" type="slidenum">
              <a:rPr lang="en-US" smtClean="0">
                <a:ea typeface="ＭＳ Ｐゴシック" charset="-128"/>
                <a:cs typeface="ＭＳ Ｐゴシック" charset="-128"/>
              </a:rPr>
              <a:pPr/>
              <a:t>1</a:t>
            </a:fld>
            <a:endParaRPr lang="en-US" dirty="0" smtClean="0">
              <a:ea typeface="ＭＳ Ｐゴシック" charset="-128"/>
              <a:cs typeface="ＭＳ Ｐゴシック" charset="-128"/>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10</a:t>
            </a:fld>
            <a:endParaRPr lang="en-US" dirty="0" smtClean="0">
              <a:ea typeface="ＭＳ Ｐゴシック" charset="-128"/>
              <a:cs typeface="ＭＳ Ｐゴシック" charset="-128"/>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11</a:t>
            </a:fld>
            <a:endParaRPr lang="en-US" dirty="0" smtClean="0">
              <a:ea typeface="ＭＳ Ｐゴシック" charset="-128"/>
              <a:cs typeface="ＭＳ Ｐゴシック" charset="-128"/>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12</a:t>
            </a:fld>
            <a:endParaRPr lang="en-US" dirty="0" smtClean="0">
              <a:ea typeface="ＭＳ Ｐゴシック" charset="-128"/>
              <a:cs typeface="ＭＳ Ｐゴシック" charset="-128"/>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13</a:t>
            </a:fld>
            <a:endParaRPr lang="en-US" dirty="0" smtClean="0">
              <a:ea typeface="ＭＳ Ｐゴシック" charset="-128"/>
              <a:cs typeface="ＭＳ Ｐゴシック" charset="-128"/>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r>
              <a:rPr lang="en-US" sz="1200" b="1" kern="1200" dirty="0" smtClean="0">
                <a:solidFill>
                  <a:schemeClr val="tx1"/>
                </a:solidFill>
                <a:effectLst/>
                <a:latin typeface="+mn-lt"/>
                <a:ea typeface="ＭＳ Ｐゴシック" charset="-128"/>
                <a:cs typeface="ＭＳ Ｐゴシック" charset="-128"/>
              </a:rPr>
              <a:t>Another Way: </a:t>
            </a:r>
            <a:r>
              <a:rPr lang="en-US" sz="1200" kern="1200" dirty="0" smtClean="0">
                <a:solidFill>
                  <a:schemeClr val="tx1"/>
                </a:solidFill>
                <a:effectLst/>
                <a:latin typeface="+mn-lt"/>
                <a:ea typeface="ＭＳ Ｐゴシック" charset="-128"/>
                <a:cs typeface="ＭＳ Ｐゴシック" charset="-128"/>
              </a:rPr>
              <a:t>The view commands are also accessible in the View button portion of the status bar, located on the lower-right side of the screen.</a:t>
            </a:r>
          </a:p>
          <a:p>
            <a:r>
              <a:rPr lang="en-US" sz="1200" kern="1200" dirty="0" smtClean="0">
                <a:solidFill>
                  <a:schemeClr val="tx1"/>
                </a:solidFill>
                <a:effectLst/>
                <a:latin typeface="+mn-lt"/>
                <a:ea typeface="ＭＳ Ｐゴシック" charset="-128"/>
                <a:cs typeface="ＭＳ Ｐゴシック" charset="-128"/>
              </a:rPr>
              <a:t> </a:t>
            </a:r>
          </a:p>
          <a:p>
            <a:r>
              <a:rPr lang="en-US" sz="1200" kern="1200" dirty="0" smtClean="0">
                <a:solidFill>
                  <a:schemeClr val="tx1"/>
                </a:solidFill>
                <a:effectLst/>
                <a:latin typeface="+mn-lt"/>
                <a:ea typeface="ＭＳ Ｐゴシック" charset="-128"/>
                <a:cs typeface="ＭＳ Ｐゴシック" charset="-128"/>
              </a:rPr>
              <a:t>Lesson 12 covers using Outline View in master documents.</a:t>
            </a:r>
          </a:p>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14</a:t>
            </a:fld>
            <a:endParaRPr lang="en-US" dirty="0" smtClean="0">
              <a:ea typeface="ＭＳ Ｐゴシック" charset="-128"/>
              <a:cs typeface="ＭＳ Ｐゴシック" charset="-128"/>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15</a:t>
            </a:fld>
            <a:endParaRPr lang="en-US" dirty="0" smtClean="0">
              <a:ea typeface="ＭＳ Ｐゴシック" charset="-128"/>
              <a:cs typeface="ＭＳ Ｐゴシック" charset="-128"/>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16</a:t>
            </a:fld>
            <a:endParaRPr lang="en-US" dirty="0" smtClean="0">
              <a:ea typeface="ＭＳ Ｐゴシック" charset="-128"/>
              <a:cs typeface="ＭＳ Ｐゴシック" charset="-128"/>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r>
              <a:rPr lang="en-US" sz="1200" kern="1200" dirty="0" smtClean="0">
                <a:solidFill>
                  <a:schemeClr val="tx1"/>
                </a:solidFill>
                <a:effectLst/>
                <a:latin typeface="+mn-lt"/>
                <a:ea typeface="ＭＳ Ｐゴシック" charset="-128"/>
                <a:cs typeface="ＭＳ Ｐゴシック" charset="-128"/>
              </a:rPr>
              <a:t>Tabs are discussed in greater detail in Lesson 4.</a:t>
            </a:r>
          </a:p>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17</a:t>
            </a:fld>
            <a:endParaRPr lang="en-US" dirty="0" smtClean="0">
              <a:ea typeface="ＭＳ Ｐゴシック" charset="-128"/>
              <a:cs typeface="ＭＳ Ｐゴシック" charset="-128"/>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18</a:t>
            </a:fld>
            <a:endParaRPr lang="en-US" dirty="0" smtClean="0">
              <a:ea typeface="ＭＳ Ｐゴシック" charset="-128"/>
              <a:cs typeface="ＭＳ Ｐゴシック" charset="-128"/>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19</a:t>
            </a:fld>
            <a:endParaRPr lang="en-US" dirty="0" smtClean="0">
              <a:ea typeface="ＭＳ Ｐゴシック" charset="-128"/>
              <a:cs typeface="ＭＳ Ｐゴシック" charset="-128"/>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2</a:t>
            </a:fld>
            <a:endParaRPr lang="en-US" dirty="0" smtClean="0">
              <a:ea typeface="ＭＳ Ｐゴシック" charset="-128"/>
              <a:cs typeface="ＭＳ Ｐゴシック" charset="-128"/>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r>
              <a:rPr lang="en-US" sz="1200" b="1" dirty="0" smtClean="0"/>
              <a:t>Another Way: </a:t>
            </a:r>
            <a:r>
              <a:rPr lang="en-US" sz="1200" dirty="0" smtClean="0"/>
              <a:t>You also can display the Ruler by clicking the View Ruler icon that is located on the right side of the screen above the vertical scroll bar.</a:t>
            </a:r>
          </a:p>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20</a:t>
            </a:fld>
            <a:endParaRPr lang="en-US" dirty="0" smtClean="0">
              <a:ea typeface="ＭＳ Ｐゴシック" charset="-128"/>
              <a:cs typeface="ＭＳ Ｐゴシック" charset="-128"/>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21</a:t>
            </a:fld>
            <a:endParaRPr lang="en-US" dirty="0" smtClean="0">
              <a:ea typeface="ＭＳ Ｐゴシック" charset="-128"/>
              <a:cs typeface="ＭＳ Ｐゴシック" charset="-128"/>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22</a:t>
            </a:fld>
            <a:endParaRPr lang="en-US" dirty="0" smtClean="0">
              <a:ea typeface="ＭＳ Ｐゴシック" charset="-128"/>
              <a:cs typeface="ＭＳ Ｐゴシック" charset="-128"/>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23</a:t>
            </a:fld>
            <a:endParaRPr lang="en-US" dirty="0" smtClean="0">
              <a:ea typeface="ＭＳ Ｐゴシック" charset="-128"/>
              <a:cs typeface="ＭＳ Ｐゴシック" charset="-128"/>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24</a:t>
            </a:fld>
            <a:endParaRPr lang="en-US" dirty="0" smtClean="0">
              <a:ea typeface="ＭＳ Ｐゴシック" charset="-128"/>
              <a:cs typeface="ＭＳ Ｐゴシック" charset="-128"/>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r>
              <a:rPr lang="en-US" sz="1200" b="1" kern="1200" dirty="0" smtClean="0">
                <a:solidFill>
                  <a:schemeClr val="tx1"/>
                </a:solidFill>
                <a:effectLst/>
                <a:latin typeface="+mn-lt"/>
                <a:ea typeface="ＭＳ Ｐゴシック" charset="-128"/>
                <a:cs typeface="ＭＳ Ｐゴシック" charset="-128"/>
              </a:rPr>
              <a:t>Another Way: </a:t>
            </a:r>
            <a:r>
              <a:rPr lang="en-US" sz="1200" kern="1200" dirty="0" smtClean="0">
                <a:solidFill>
                  <a:schemeClr val="tx1"/>
                </a:solidFill>
                <a:effectLst/>
                <a:latin typeface="+mn-lt"/>
                <a:ea typeface="ＭＳ Ｐゴシック" charset="-128"/>
                <a:cs typeface="ＭＳ Ｐゴシック" charset="-128"/>
              </a:rPr>
              <a:t>You can also click the percentage displayed to the left of the Zoom slider to open the Zoom dialog box.</a:t>
            </a:r>
          </a:p>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25</a:t>
            </a:fld>
            <a:endParaRPr lang="en-US" dirty="0" smtClean="0">
              <a:ea typeface="ＭＳ Ｐゴシック" charset="-128"/>
              <a:cs typeface="ＭＳ Ｐゴシック" charset="-128"/>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26</a:t>
            </a:fld>
            <a:endParaRPr lang="en-US" dirty="0" smtClean="0">
              <a:ea typeface="ＭＳ Ｐゴシック" charset="-128"/>
              <a:cs typeface="ＭＳ Ｐゴシック" charset="-128"/>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27</a:t>
            </a:fld>
            <a:endParaRPr lang="en-US" dirty="0" smtClean="0">
              <a:ea typeface="ＭＳ Ｐゴシック" charset="-128"/>
              <a:cs typeface="ＭＳ Ｐゴシック" charset="-128"/>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28</a:t>
            </a:fld>
            <a:endParaRPr lang="en-US" dirty="0" smtClean="0">
              <a:ea typeface="ＭＳ Ｐゴシック" charset="-128"/>
              <a:cs typeface="ＭＳ Ｐゴシック" charset="-128"/>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29</a:t>
            </a:fld>
            <a:endParaRPr lang="en-US" dirty="0" smtClean="0">
              <a:ea typeface="ＭＳ Ｐゴシック" charset="-128"/>
              <a:cs typeface="ＭＳ Ｐゴシック" charset="-128"/>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3</a:t>
            </a:fld>
            <a:endParaRPr lang="en-US" dirty="0" smtClean="0">
              <a:ea typeface="ＭＳ Ｐゴシック" charset="-128"/>
              <a:cs typeface="ＭＳ Ｐゴシック" charset="-128"/>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30</a:t>
            </a:fld>
            <a:endParaRPr lang="en-US" dirty="0" smtClean="0">
              <a:ea typeface="ＭＳ Ｐゴシック" charset="-128"/>
              <a:cs typeface="ＭＳ Ｐゴシック" charset="-128"/>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31</a:t>
            </a:fld>
            <a:endParaRPr lang="en-US" dirty="0" smtClean="0">
              <a:ea typeface="ＭＳ Ｐゴシック" charset="-128"/>
              <a:cs typeface="ＭＳ Ｐゴシック" charset="-128"/>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32</a:t>
            </a:fld>
            <a:endParaRPr lang="en-US" dirty="0" smtClean="0">
              <a:ea typeface="ＭＳ Ｐゴシック" charset="-128"/>
              <a:cs typeface="ＭＳ Ｐゴシック" charset="-128"/>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33</a:t>
            </a:fld>
            <a:endParaRPr lang="en-US" dirty="0" smtClean="0">
              <a:ea typeface="ＭＳ Ｐゴシック" charset="-128"/>
              <a:cs typeface="ＭＳ Ｐゴシック" charset="-128"/>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34</a:t>
            </a:fld>
            <a:endParaRPr lang="en-US" dirty="0" smtClean="0">
              <a:ea typeface="ＭＳ Ｐゴシック" charset="-128"/>
              <a:cs typeface="ＭＳ Ｐゴシック" charset="-128"/>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35</a:t>
            </a:fld>
            <a:endParaRPr lang="en-US" dirty="0" smtClean="0">
              <a:ea typeface="ＭＳ Ｐゴシック" charset="-128"/>
              <a:cs typeface="ＭＳ Ｐゴシック" charset="-128"/>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36</a:t>
            </a:fld>
            <a:endParaRPr lang="en-US" dirty="0" smtClean="0">
              <a:ea typeface="ＭＳ Ｐゴシック" charset="-128"/>
              <a:cs typeface="ＭＳ Ｐゴシック" charset="-128"/>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37</a:t>
            </a:fld>
            <a:endParaRPr lang="en-US" dirty="0" smtClean="0">
              <a:ea typeface="ＭＳ Ｐゴシック" charset="-128"/>
              <a:cs typeface="ＭＳ Ｐゴシック" charset="-128"/>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38</a:t>
            </a:fld>
            <a:endParaRPr lang="en-US" dirty="0" smtClean="0">
              <a:ea typeface="ＭＳ Ｐゴシック" charset="-128"/>
              <a:cs typeface="ＭＳ Ｐゴシック" charset="-128"/>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39</a:t>
            </a:fld>
            <a:endParaRPr lang="en-US" dirty="0" smtClean="0">
              <a:ea typeface="ＭＳ Ｐゴシック" charset="-128"/>
              <a:cs typeface="ＭＳ Ｐゴシック" charset="-128"/>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4</a:t>
            </a:fld>
            <a:endParaRPr lang="en-US" dirty="0" smtClean="0">
              <a:ea typeface="ＭＳ Ｐゴシック" charset="-128"/>
              <a:cs typeface="ＭＳ Ｐゴシック" charset="-128"/>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40</a:t>
            </a:fld>
            <a:endParaRPr lang="en-US" dirty="0" smtClean="0">
              <a:ea typeface="ＭＳ Ｐゴシック" charset="-128"/>
              <a:cs typeface="ＭＳ Ｐゴシック" charset="-128"/>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41</a:t>
            </a:fld>
            <a:endParaRPr lang="en-US" dirty="0" smtClean="0">
              <a:ea typeface="ＭＳ Ｐゴシック" charset="-128"/>
              <a:cs typeface="ＭＳ Ｐゴシック" charset="-128"/>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42</a:t>
            </a:fld>
            <a:endParaRPr lang="en-US" dirty="0" smtClean="0">
              <a:ea typeface="ＭＳ Ｐゴシック" charset="-128"/>
              <a:cs typeface="ＭＳ Ｐゴシック" charset="-128"/>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43</a:t>
            </a:fld>
            <a:endParaRPr lang="en-US" dirty="0" smtClean="0">
              <a:ea typeface="ＭＳ Ｐゴシック" charset="-128"/>
              <a:cs typeface="ＭＳ Ｐゴシック" charset="-128"/>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44</a:t>
            </a:fld>
            <a:endParaRPr lang="en-US" dirty="0" smtClean="0">
              <a:ea typeface="ＭＳ Ｐゴシック" charset="-128"/>
              <a:cs typeface="ＭＳ Ｐゴシック" charset="-128"/>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45</a:t>
            </a:fld>
            <a:endParaRPr lang="en-US" dirty="0" smtClean="0">
              <a:ea typeface="ＭＳ Ｐゴシック" charset="-128"/>
              <a:cs typeface="ＭＳ Ｐゴシック" charset="-128"/>
            </a:endParaRPr>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49</a:t>
            </a:fld>
            <a:endParaRPr lang="en-US" dirty="0" smtClean="0">
              <a:ea typeface="ＭＳ Ｐゴシック" charset="-128"/>
              <a:cs typeface="ＭＳ Ｐゴシック" charset="-128"/>
            </a:endParaRPr>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50</a:t>
            </a:fld>
            <a:endParaRPr lang="en-US" dirty="0" smtClean="0">
              <a:ea typeface="ＭＳ Ｐゴシック" charset="-128"/>
              <a:cs typeface="ＭＳ Ｐゴシック" charset="-128"/>
            </a:endParaRPr>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51</a:t>
            </a:fld>
            <a:endParaRPr lang="en-US" dirty="0" smtClean="0">
              <a:ea typeface="ＭＳ Ｐゴシック" charset="-128"/>
              <a:cs typeface="ＭＳ Ｐゴシック" charset="-128"/>
            </a:endParaRPr>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r>
              <a:rPr lang="en-US" sz="1200" b="1" kern="1200" dirty="0" smtClean="0">
                <a:solidFill>
                  <a:schemeClr val="tx1"/>
                </a:solidFill>
                <a:effectLst/>
                <a:latin typeface="+mn-lt"/>
                <a:ea typeface="ＭＳ Ｐゴシック" charset="-128"/>
                <a:cs typeface="ＭＳ Ｐゴシック" charset="-128"/>
              </a:rPr>
              <a:t>Another Way: </a:t>
            </a:r>
            <a:r>
              <a:rPr lang="en-US" sz="1200" kern="1200" dirty="0" smtClean="0">
                <a:solidFill>
                  <a:schemeClr val="tx1"/>
                </a:solidFill>
                <a:effectLst/>
                <a:latin typeface="+mn-lt"/>
                <a:ea typeface="ＭＳ Ｐゴシック" charset="-128"/>
                <a:cs typeface="ＭＳ Ｐゴシック" charset="-128"/>
              </a:rPr>
              <a:t>To open the Navigation Pane using the keyboard, press Ctrl+F. You can also click the Navigation Pane button in the Show group of the View tab, or you can click the drop-down arrow in the Editing group on the Home tab.</a:t>
            </a:r>
          </a:p>
          <a:p>
            <a:r>
              <a:rPr lang="en-US" sz="1200" b="1" kern="1200" dirty="0" smtClean="0">
                <a:solidFill>
                  <a:schemeClr val="tx1"/>
                </a:solidFill>
                <a:effectLst/>
                <a:latin typeface="+mn-lt"/>
                <a:ea typeface="ＭＳ Ｐゴシック" charset="-128"/>
                <a:cs typeface="ＭＳ Ｐゴシック" charset="-128"/>
              </a:rPr>
              <a:t>Take Note: </a:t>
            </a:r>
            <a:r>
              <a:rPr lang="en-US" sz="1200" kern="1200" dirty="0" smtClean="0">
                <a:solidFill>
                  <a:schemeClr val="tx1"/>
                </a:solidFill>
                <a:effectLst/>
                <a:latin typeface="+mn-lt"/>
                <a:ea typeface="ＭＳ Ｐゴシック" charset="-128"/>
                <a:cs typeface="ＭＳ Ｐゴシック" charset="-128"/>
              </a:rPr>
              <a:t>To end your search, click the X in the text box.</a:t>
            </a:r>
          </a:p>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52</a:t>
            </a:fld>
            <a:endParaRPr lang="en-US" dirty="0" smtClean="0">
              <a:ea typeface="ＭＳ Ｐゴシック" charset="-128"/>
              <a:cs typeface="ＭＳ Ｐゴシック" charset="-128"/>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5</a:t>
            </a:fld>
            <a:endParaRPr lang="en-US" dirty="0" smtClean="0">
              <a:ea typeface="ＭＳ Ｐゴシック" charset="-128"/>
              <a:cs typeface="ＭＳ Ｐゴシック" charset="-128"/>
            </a:endParaRPr>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53</a:t>
            </a:fld>
            <a:endParaRPr lang="en-US" dirty="0" smtClean="0">
              <a:ea typeface="ＭＳ Ｐゴシック" charset="-128"/>
              <a:cs typeface="ＭＳ Ｐゴシック" charset="-128"/>
            </a:endParaRPr>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54</a:t>
            </a:fld>
            <a:endParaRPr lang="en-US" dirty="0" smtClean="0">
              <a:ea typeface="ＭＳ Ｐゴシック" charset="-128"/>
              <a:cs typeface="ＭＳ Ｐゴシック" charset="-128"/>
            </a:endParaRPr>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r>
              <a:rPr lang="en-US" sz="1200" b="1" dirty="0" smtClean="0"/>
              <a:t>Another Way: </a:t>
            </a:r>
            <a:r>
              <a:rPr lang="en-US" sz="1200" dirty="0" smtClean="0"/>
              <a:t>To open the Replace tab in the Find and Replace dialog box using the keyboard, press Ctrl+H.</a:t>
            </a:r>
          </a:p>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55</a:t>
            </a:fld>
            <a:endParaRPr lang="en-US" dirty="0" smtClean="0">
              <a:ea typeface="ＭＳ Ｐゴシック" charset="-128"/>
              <a:cs typeface="ＭＳ Ｐゴシック" charset="-128"/>
            </a:endParaRPr>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57</a:t>
            </a:fld>
            <a:endParaRPr lang="en-US" dirty="0" smtClean="0">
              <a:ea typeface="ＭＳ Ｐゴシック" charset="-128"/>
              <a:cs typeface="ＭＳ Ｐゴシック" charset="-128"/>
            </a:endParaRPr>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58</a:t>
            </a:fld>
            <a:endParaRPr lang="en-US" dirty="0" smtClean="0">
              <a:ea typeface="ＭＳ Ｐゴシック" charset="-128"/>
              <a:cs typeface="ＭＳ Ｐゴシック" charset="-128"/>
            </a:endParaRPr>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59</a:t>
            </a:fld>
            <a:endParaRPr lang="en-US" dirty="0" smtClean="0">
              <a:ea typeface="ＭＳ Ｐゴシック" charset="-128"/>
              <a:cs typeface="ＭＳ Ｐゴシック" charset="-128"/>
            </a:endParaRPr>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60</a:t>
            </a:fld>
            <a:endParaRPr lang="en-US" dirty="0" smtClean="0">
              <a:ea typeface="ＭＳ Ｐゴシック" charset="-128"/>
              <a:cs typeface="ＭＳ Ｐゴシック" charset="-128"/>
            </a:endParaRPr>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r>
              <a:rPr lang="en-US" sz="1200" b="1" dirty="0" smtClean="0"/>
              <a:t>Take Note: </a:t>
            </a:r>
            <a:r>
              <a:rPr lang="en-US" sz="1200" dirty="0" smtClean="0"/>
              <a:t>You can use the Find and Replace tool to replace specific punctuation within a document. For instance, say you pressed the spacebar twice at the end of each sentence and you would like to replace each set of two spaces with only one space. In the Find What text box, press the </a:t>
            </a:r>
            <a:r>
              <a:rPr lang="en-US" sz="1200" b="1" dirty="0" smtClean="0"/>
              <a:t>Spacebar</a:t>
            </a:r>
            <a:r>
              <a:rPr lang="en-US" sz="1200" dirty="0" smtClean="0"/>
              <a:t> twice; then, in the Replace with text box, press the </a:t>
            </a:r>
            <a:r>
              <a:rPr lang="en-US" sz="1200" b="1" dirty="0" smtClean="0"/>
              <a:t>Spacebar</a:t>
            </a:r>
            <a:r>
              <a:rPr lang="en-US" sz="1200" dirty="0" smtClean="0"/>
              <a:t> once and click the Replace All button. Upon doing this; Word replaces all instances of double spacing with single spaces.</a:t>
            </a:r>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61</a:t>
            </a:fld>
            <a:endParaRPr lang="en-US" dirty="0" smtClean="0">
              <a:ea typeface="ＭＳ Ｐゴシック" charset="-128"/>
              <a:cs typeface="ＭＳ Ｐゴシック" charset="-128"/>
            </a:endParaRPr>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62</a:t>
            </a:fld>
            <a:endParaRPr lang="en-US" dirty="0" smtClean="0">
              <a:ea typeface="ＭＳ Ｐゴシック" charset="-128"/>
              <a:cs typeface="ＭＳ Ｐゴシック" charset="-128"/>
            </a:endParaRPr>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63</a:t>
            </a:fld>
            <a:endParaRPr lang="en-US" dirty="0" smtClean="0">
              <a:ea typeface="ＭＳ Ｐゴシック" charset="-128"/>
              <a:cs typeface="ＭＳ Ｐゴシック" charset="-128"/>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r>
              <a:rPr lang="en-US" sz="1200" kern="1200" dirty="0" smtClean="0">
                <a:solidFill>
                  <a:schemeClr val="tx1"/>
                </a:solidFill>
                <a:effectLst/>
                <a:latin typeface="+mn-lt"/>
                <a:ea typeface="ＭＳ Ｐゴシック" charset="-128"/>
                <a:cs typeface="ＭＳ Ｐゴシック" charset="-128"/>
              </a:rPr>
              <a:t>Opening and saving documents in Compatibility Mode was covered in Lesson 1.</a:t>
            </a:r>
          </a:p>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6</a:t>
            </a:fld>
            <a:endParaRPr lang="en-US" dirty="0" smtClean="0">
              <a:ea typeface="ＭＳ Ｐゴシック" charset="-128"/>
              <a:cs typeface="ＭＳ Ｐゴシック" charset="-128"/>
            </a:endParaRPr>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64</a:t>
            </a:fld>
            <a:endParaRPr lang="en-US" dirty="0" smtClean="0">
              <a:ea typeface="ＭＳ Ｐゴシック" charset="-128"/>
              <a:cs typeface="ＭＳ Ｐゴシック" charset="-128"/>
            </a:endParaRPr>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r>
              <a:rPr lang="en-US" sz="1200" b="1" dirty="0" smtClean="0"/>
              <a:t>Another Way: </a:t>
            </a:r>
            <a:r>
              <a:rPr lang="en-US" sz="1200" dirty="0" smtClean="0"/>
              <a:t>To open the Go To tab in the Find and Replace dialog box using the keyboard, press Ctrl+G or use the Select Browse Object command.</a:t>
            </a:r>
          </a:p>
          <a:p>
            <a:r>
              <a:rPr lang="en-US" sz="1200" b="1" dirty="0" smtClean="0"/>
              <a:t>Take Note: </a:t>
            </a:r>
            <a:r>
              <a:rPr lang="en-US" sz="1200" dirty="0" smtClean="0"/>
              <a:t>Word keeps track of the last three locations where you keyed or edited text. To go to a previous editing location in your document, press Shift+F5.</a:t>
            </a:r>
          </a:p>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65</a:t>
            </a:fld>
            <a:endParaRPr lang="en-US" dirty="0" smtClean="0">
              <a:ea typeface="ＭＳ Ｐゴシック" charset="-128"/>
              <a:cs typeface="ＭＳ Ｐゴシック" charset="-128"/>
            </a:endParaRPr>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66</a:t>
            </a:fld>
            <a:endParaRPr lang="en-US" dirty="0" smtClean="0">
              <a:ea typeface="ＭＳ Ｐゴシック" charset="-128"/>
              <a:cs typeface="ＭＳ Ｐゴシック" charset="-128"/>
            </a:endParaRPr>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67</a:t>
            </a:fld>
            <a:endParaRPr lang="en-US" dirty="0" smtClean="0">
              <a:ea typeface="ＭＳ Ｐゴシック" charset="-128"/>
              <a:cs typeface="ＭＳ Ｐゴシック" charset="-128"/>
            </a:endParaRPr>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68</a:t>
            </a:fld>
            <a:endParaRPr lang="en-US" dirty="0" smtClean="0">
              <a:ea typeface="ＭＳ Ｐゴシック" charset="-128"/>
              <a:cs typeface="ＭＳ Ｐゴシック" charset="-128"/>
            </a:endParaRPr>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69</a:t>
            </a:fld>
            <a:endParaRPr lang="en-US" dirty="0" smtClean="0">
              <a:ea typeface="ＭＳ Ｐゴシック" charset="-128"/>
              <a:cs typeface="ＭＳ Ｐゴシック" charset="-128"/>
            </a:endParaRPr>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70</a:t>
            </a:fld>
            <a:endParaRPr lang="en-US" dirty="0" smtClean="0">
              <a:ea typeface="ＭＳ Ｐゴシック" charset="-128"/>
              <a:cs typeface="ＭＳ Ｐゴシック" charset="-128"/>
            </a:endParaRPr>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r>
              <a:rPr lang="en-US" sz="1200" b="1" kern="1200" dirty="0" smtClean="0">
                <a:solidFill>
                  <a:schemeClr val="tx1"/>
                </a:solidFill>
                <a:effectLst/>
                <a:latin typeface="+mn-lt"/>
                <a:ea typeface="ＭＳ Ｐゴシック" charset="-128"/>
                <a:cs typeface="ＭＳ Ｐゴシック" charset="-128"/>
              </a:rPr>
              <a:t>Another Way: </a:t>
            </a:r>
            <a:r>
              <a:rPr lang="en-US" sz="1200" kern="1200" dirty="0" smtClean="0">
                <a:solidFill>
                  <a:schemeClr val="tx1"/>
                </a:solidFill>
                <a:effectLst/>
                <a:latin typeface="+mn-lt"/>
                <a:ea typeface="ＭＳ Ｐゴシック" charset="-128"/>
                <a:cs typeface="ＭＳ Ｐゴシック" charset="-128"/>
              </a:rPr>
              <a:t>The Select button in the Editing command group of the Home tab lets you select all text in a document, select objects behind text, or select text with similar formatting.</a:t>
            </a:r>
          </a:p>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71</a:t>
            </a:fld>
            <a:endParaRPr lang="en-US" dirty="0" smtClean="0">
              <a:ea typeface="ＭＳ Ｐゴシック" charset="-128"/>
              <a:cs typeface="ＭＳ Ｐゴシック" charset="-128"/>
            </a:endParaRPr>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72</a:t>
            </a:fld>
            <a:endParaRPr lang="en-US" dirty="0" smtClean="0">
              <a:ea typeface="ＭＳ Ｐゴシック" charset="-128"/>
              <a:cs typeface="ＭＳ Ｐゴシック" charset="-128"/>
            </a:endParaRPr>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73</a:t>
            </a:fld>
            <a:endParaRPr lang="en-US" dirty="0" smtClean="0">
              <a:ea typeface="ＭＳ Ｐゴシック" charset="-128"/>
              <a:cs typeface="ＭＳ Ｐゴシック" charset="-128"/>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7</a:t>
            </a:fld>
            <a:endParaRPr lang="en-US" dirty="0" smtClean="0">
              <a:ea typeface="ＭＳ Ｐゴシック" charset="-128"/>
              <a:cs typeface="ＭＳ Ｐゴシック" charset="-128"/>
            </a:endParaRPr>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74</a:t>
            </a:fld>
            <a:endParaRPr lang="en-US" dirty="0" smtClean="0">
              <a:ea typeface="ＭＳ Ｐゴシック" charset="-128"/>
              <a:cs typeface="ＭＳ Ｐゴシック" charset="-128"/>
            </a:endParaRPr>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75</a:t>
            </a:fld>
            <a:endParaRPr lang="en-US" dirty="0" smtClean="0">
              <a:ea typeface="ＭＳ Ｐゴシック" charset="-128"/>
              <a:cs typeface="ＭＳ Ｐゴシック" charset="-128"/>
            </a:endParaRPr>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76</a:t>
            </a:fld>
            <a:endParaRPr lang="en-US" dirty="0" smtClean="0">
              <a:ea typeface="ＭＳ Ｐゴシック" charset="-128"/>
              <a:cs typeface="ＭＳ Ｐゴシック" charset="-128"/>
            </a:endParaRPr>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77</a:t>
            </a:fld>
            <a:endParaRPr lang="en-US" dirty="0" smtClean="0">
              <a:ea typeface="ＭＳ Ｐゴシック" charset="-128"/>
              <a:cs typeface="ＭＳ Ｐゴシック" charset="-128"/>
            </a:endParaRPr>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r>
              <a:rPr lang="en-US" sz="1200" b="1" dirty="0" smtClean="0"/>
              <a:t>Another Way: </a:t>
            </a:r>
            <a:r>
              <a:rPr lang="en-US" sz="1200" dirty="0" smtClean="0"/>
              <a:t>To copy an item to the Clipboard using the keyboard, select the item, then press Ctrl+C. To cut a selected item using the keyboard, press Ctrl+X. To paste the item most recently collected on the Clipboard, click to locate the insertion point, then press Ctrl+V on the keyboard. To produce a pop-up menu containing Cut, Copy, and Paste commands, right-click in the document.</a:t>
            </a:r>
          </a:p>
          <a:p>
            <a:r>
              <a:rPr lang="en-US" sz="1200" b="1" dirty="0" smtClean="0"/>
              <a:t>Take Note: </a:t>
            </a:r>
            <a:r>
              <a:rPr lang="en-US" sz="1200" dirty="0" smtClean="0"/>
              <a:t>Your Clipboard task pane may look different depending on how many items have been collected.</a:t>
            </a:r>
          </a:p>
          <a:p>
            <a:endParaRPr lang="en-US" sz="1200" dirty="0" smtClean="0"/>
          </a:p>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78</a:t>
            </a:fld>
            <a:endParaRPr lang="en-US" dirty="0" smtClean="0">
              <a:ea typeface="ＭＳ Ｐゴシック" charset="-128"/>
              <a:cs typeface="ＭＳ Ｐゴシック" charset="-128"/>
            </a:endParaRPr>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79</a:t>
            </a:fld>
            <a:endParaRPr lang="en-US" dirty="0" smtClean="0">
              <a:ea typeface="ＭＳ Ｐゴシック" charset="-128"/>
              <a:cs typeface="ＭＳ Ｐゴシック" charset="-128"/>
            </a:endParaRPr>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80</a:t>
            </a:fld>
            <a:endParaRPr lang="en-US" dirty="0" smtClean="0">
              <a:ea typeface="ＭＳ Ｐゴシック" charset="-128"/>
              <a:cs typeface="ＭＳ Ｐゴシック" charset="-128"/>
            </a:endParaRPr>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r>
              <a:rPr lang="en-US" sz="1200" b="1" dirty="0" smtClean="0"/>
              <a:t>Troubleshooting: </a:t>
            </a:r>
            <a:r>
              <a:rPr lang="en-US" sz="1200" dirty="0" smtClean="0"/>
              <a:t>By default, drag-and-drop editing is turned on so that you can drag the pointer to move and copy text. This option can be turned on or off in Backstage view. To do so, click the File tab, then click Word Options. Click Advanced and, under Editing options, select or clear the Allow Text to Be Dragged and Dropped check box. (Advanced Word Options will be covered in depth Lesson 14.)</a:t>
            </a:r>
          </a:p>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81</a:t>
            </a:fld>
            <a:endParaRPr lang="en-US" dirty="0" smtClean="0">
              <a:ea typeface="ＭＳ Ｐゴシック" charset="-128"/>
              <a:cs typeface="ＭＳ Ｐゴシック" charset="-128"/>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8</a:t>
            </a:fld>
            <a:endParaRPr lang="en-US" dirty="0" smtClean="0">
              <a:ea typeface="ＭＳ Ｐゴシック" charset="-128"/>
              <a:cs typeface="ＭＳ Ｐゴシック" charset="-128"/>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9</a:t>
            </a:fld>
            <a:endParaRPr lang="en-US" dirty="0" smtClean="0">
              <a:ea typeface="ＭＳ Ｐゴシック" charset="-128"/>
              <a:cs typeface="ＭＳ Ｐゴシック" charset="-128"/>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pPr>
              <a:defRPr/>
            </a:pPr>
            <a:fld id="{560A7FE5-1540-4DEE-8F3D-FD5D1915A611}" type="datetimeFigureOut">
              <a:rPr lang="en-US"/>
              <a:pPr>
                <a:defRPr/>
              </a:pPr>
              <a:t>9/2/2011</a:t>
            </a:fld>
            <a:endParaRPr lang="en-US" dirty="0"/>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6" name="Rectangle 6"/>
          <p:cNvSpPr>
            <a:spLocks noGrp="1" noChangeArrowheads="1"/>
          </p:cNvSpPr>
          <p:nvPr>
            <p:ph type="sldNum" sz="quarter" idx="12"/>
          </p:nvPr>
        </p:nvSpPr>
        <p:spPr>
          <a:ln/>
        </p:spPr>
        <p:txBody>
          <a:bodyPr/>
          <a:lstStyle>
            <a:lvl1pPr>
              <a:defRPr/>
            </a:lvl1pPr>
          </a:lstStyle>
          <a:p>
            <a:pPr>
              <a:defRPr/>
            </a:pPr>
            <a:fld id="{6D6E24F0-B97B-4F67-9910-249435EF80F0}" type="slidenum">
              <a:rPr lang="en-US"/>
              <a:pPr>
                <a:defRPr/>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fld id="{75AE0D6A-C4C7-429D-BFAD-02B61FBBD779}" type="datetimeFigureOut">
              <a:rPr lang="en-US"/>
              <a:pPr>
                <a:defRPr/>
              </a:pPr>
              <a:t>9/2/2011</a:t>
            </a:fld>
            <a:endParaRPr lang="en-US" dirty="0"/>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6" name="Rectangle 6"/>
          <p:cNvSpPr>
            <a:spLocks noGrp="1" noChangeArrowheads="1"/>
          </p:cNvSpPr>
          <p:nvPr>
            <p:ph type="sldNum" sz="quarter" idx="12"/>
          </p:nvPr>
        </p:nvSpPr>
        <p:spPr>
          <a:ln/>
        </p:spPr>
        <p:txBody>
          <a:bodyPr/>
          <a:lstStyle>
            <a:lvl1pPr>
              <a:defRPr/>
            </a:lvl1pPr>
          </a:lstStyle>
          <a:p>
            <a:pPr>
              <a:defRPr/>
            </a:pPr>
            <a:fld id="{B57D9CD3-34EE-43B7-8A32-DC089D8AD875}" type="slidenum">
              <a:rPr lang="en-US"/>
              <a:pPr>
                <a:defRPr/>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457200"/>
            <a:ext cx="2057400" cy="60198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457200"/>
            <a:ext cx="6019800" cy="60198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fld id="{311D92F2-14CB-40CD-8FC9-C83C355EC19A}" type="datetimeFigureOut">
              <a:rPr lang="en-US"/>
              <a:pPr>
                <a:defRPr/>
              </a:pPr>
              <a:t>9/2/2011</a:t>
            </a:fld>
            <a:endParaRPr lang="en-US" dirty="0"/>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6" name="Rectangle 6"/>
          <p:cNvSpPr>
            <a:spLocks noGrp="1" noChangeArrowheads="1"/>
          </p:cNvSpPr>
          <p:nvPr>
            <p:ph type="sldNum" sz="quarter" idx="12"/>
          </p:nvPr>
        </p:nvSpPr>
        <p:spPr>
          <a:ln/>
        </p:spPr>
        <p:txBody>
          <a:bodyPr/>
          <a:lstStyle>
            <a:lvl1pPr>
              <a:defRPr/>
            </a:lvl1pPr>
          </a:lstStyle>
          <a:p>
            <a:pPr>
              <a:defRPr/>
            </a:pPr>
            <a:fld id="{46FA4201-4EFC-4F15-9238-607605412DBD}" type="slidenum">
              <a:rPr lang="en-US"/>
              <a:pPr>
                <a:defRPr/>
              </a:pPr>
              <a:t>‹#›</a:t>
            </a:fld>
            <a:endParaRPr 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457200" y="457200"/>
            <a:ext cx="8229600" cy="914400"/>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457200" y="1447800"/>
            <a:ext cx="8229600" cy="5029200"/>
          </a:xfrm>
        </p:spPr>
        <p:txBody>
          <a:bodyPr/>
          <a:lstStyle/>
          <a:p>
            <a:pPr lvl="0"/>
            <a:r>
              <a:rPr lang="en-US" noProof="0" dirty="0" smtClean="0"/>
              <a:t>Click icon to add table</a:t>
            </a:r>
          </a:p>
        </p:txBody>
      </p:sp>
      <p:sp>
        <p:nvSpPr>
          <p:cNvPr id="4" name="Rectangle 4"/>
          <p:cNvSpPr>
            <a:spLocks noGrp="1" noChangeArrowheads="1"/>
          </p:cNvSpPr>
          <p:nvPr>
            <p:ph type="dt" sz="half" idx="10"/>
          </p:nvPr>
        </p:nvSpPr>
        <p:spPr>
          <a:ln/>
        </p:spPr>
        <p:txBody>
          <a:bodyPr/>
          <a:lstStyle>
            <a:lvl1pPr>
              <a:defRPr/>
            </a:lvl1pPr>
          </a:lstStyle>
          <a:p>
            <a:pPr>
              <a:defRPr/>
            </a:pPr>
            <a:fld id="{85A2F9A2-2681-489D-8D88-15BFBF18BB91}" type="datetimeFigureOut">
              <a:rPr lang="en-US"/>
              <a:pPr>
                <a:defRPr/>
              </a:pPr>
              <a:t>9/2/2011</a:t>
            </a:fld>
            <a:endParaRPr lang="en-US" dirty="0"/>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6" name="Rectangle 6"/>
          <p:cNvSpPr>
            <a:spLocks noGrp="1" noChangeArrowheads="1"/>
          </p:cNvSpPr>
          <p:nvPr>
            <p:ph type="sldNum" sz="quarter" idx="12"/>
          </p:nvPr>
        </p:nvSpPr>
        <p:spPr>
          <a:ln/>
        </p:spPr>
        <p:txBody>
          <a:bodyPr/>
          <a:lstStyle>
            <a:lvl1pPr>
              <a:defRPr/>
            </a:lvl1pPr>
          </a:lstStyle>
          <a:p>
            <a:pPr>
              <a:defRPr/>
            </a:pPr>
            <a:fld id="{FF7D00B8-6425-474D-8F5E-A3B2A80FF5C6}" type="slidenum">
              <a:rPr lang="en-US"/>
              <a:pPr>
                <a:defRPr/>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fld id="{7E468463-6791-4936-B6C0-DCD80232F74D}" type="datetimeFigureOut">
              <a:rPr lang="en-US"/>
              <a:pPr>
                <a:defRPr/>
              </a:pPr>
              <a:t>9/2/2011</a:t>
            </a:fld>
            <a:endParaRPr lang="en-US" dirty="0"/>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6" name="Rectangle 6"/>
          <p:cNvSpPr>
            <a:spLocks noGrp="1" noChangeArrowheads="1"/>
          </p:cNvSpPr>
          <p:nvPr>
            <p:ph type="sldNum" sz="quarter" idx="12"/>
          </p:nvPr>
        </p:nvSpPr>
        <p:spPr>
          <a:ln/>
        </p:spPr>
        <p:txBody>
          <a:bodyPr/>
          <a:lstStyle>
            <a:lvl1pPr>
              <a:defRPr/>
            </a:lvl1pPr>
          </a:lstStyle>
          <a:p>
            <a:pPr>
              <a:defRPr/>
            </a:pPr>
            <a:fld id="{B68061AA-D9F5-449F-B8F3-5E4B814C3162}" type="slidenum">
              <a:rPr lang="en-US"/>
              <a:pPr>
                <a:defRPr/>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fld id="{93F68023-3EA0-4992-99A3-3D90EA77CBC6}" type="datetimeFigureOut">
              <a:rPr lang="en-US"/>
              <a:pPr>
                <a:defRPr/>
              </a:pPr>
              <a:t>9/2/2011</a:t>
            </a:fld>
            <a:endParaRPr lang="en-US" dirty="0"/>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6" name="Rectangle 6"/>
          <p:cNvSpPr>
            <a:spLocks noGrp="1" noChangeArrowheads="1"/>
          </p:cNvSpPr>
          <p:nvPr>
            <p:ph type="sldNum" sz="quarter" idx="12"/>
          </p:nvPr>
        </p:nvSpPr>
        <p:spPr>
          <a:ln/>
        </p:spPr>
        <p:txBody>
          <a:bodyPr/>
          <a:lstStyle>
            <a:lvl1pPr>
              <a:defRPr/>
            </a:lvl1pPr>
          </a:lstStyle>
          <a:p>
            <a:pPr>
              <a:defRPr/>
            </a:pPr>
            <a:fld id="{682E038A-DDC2-41D0-A0EA-1B90D76B7B00}" type="slidenum">
              <a:rPr lang="en-US"/>
              <a:pPr>
                <a:defRPr/>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447800"/>
            <a:ext cx="4038600" cy="5029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447800"/>
            <a:ext cx="4038600" cy="5029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fld id="{B393C7A2-DF74-45B7-9365-A23842EAF93A}" type="datetimeFigureOut">
              <a:rPr lang="en-US"/>
              <a:pPr>
                <a:defRPr/>
              </a:pPr>
              <a:t>9/2/2011</a:t>
            </a:fld>
            <a:endParaRPr lang="en-US" dirty="0"/>
          </a:p>
        </p:txBody>
      </p:sp>
      <p:sp>
        <p:nvSpPr>
          <p:cNvPr id="6"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7" name="Rectangle 6"/>
          <p:cNvSpPr>
            <a:spLocks noGrp="1" noChangeArrowheads="1"/>
          </p:cNvSpPr>
          <p:nvPr>
            <p:ph type="sldNum" sz="quarter" idx="12"/>
          </p:nvPr>
        </p:nvSpPr>
        <p:spPr>
          <a:ln/>
        </p:spPr>
        <p:txBody>
          <a:bodyPr/>
          <a:lstStyle>
            <a:lvl1pPr>
              <a:defRPr/>
            </a:lvl1pPr>
          </a:lstStyle>
          <a:p>
            <a:pPr>
              <a:defRPr/>
            </a:pPr>
            <a:fld id="{5E3B8CB1-9864-4B0C-B9C4-014E41D94352}" type="slidenum">
              <a:rPr lang="en-US"/>
              <a:pPr>
                <a:defRPr/>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fld id="{2F9C73B1-F3F0-4C33-B9F3-6C641CE001AC}" type="datetimeFigureOut">
              <a:rPr lang="en-US"/>
              <a:pPr>
                <a:defRPr/>
              </a:pPr>
              <a:t>9/2/2011</a:t>
            </a:fld>
            <a:endParaRPr lang="en-US" dirty="0"/>
          </a:p>
        </p:txBody>
      </p:sp>
      <p:sp>
        <p:nvSpPr>
          <p:cNvPr id="8"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9" name="Rectangle 6"/>
          <p:cNvSpPr>
            <a:spLocks noGrp="1" noChangeArrowheads="1"/>
          </p:cNvSpPr>
          <p:nvPr>
            <p:ph type="sldNum" sz="quarter" idx="12"/>
          </p:nvPr>
        </p:nvSpPr>
        <p:spPr>
          <a:ln/>
        </p:spPr>
        <p:txBody>
          <a:bodyPr/>
          <a:lstStyle>
            <a:lvl1pPr>
              <a:defRPr/>
            </a:lvl1pPr>
          </a:lstStyle>
          <a:p>
            <a:pPr>
              <a:defRPr/>
            </a:pPr>
            <a:fld id="{582F234F-8D55-41ED-A44D-EDCCEAF39F59}" type="slidenum">
              <a:rPr lang="en-US"/>
              <a:pPr>
                <a:defRPr/>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fld id="{F67F6692-C048-4EBA-8E61-F9A1E9269DD3}" type="datetimeFigureOut">
              <a:rPr lang="en-US"/>
              <a:pPr>
                <a:defRPr/>
              </a:pPr>
              <a:t>9/2/2011</a:t>
            </a:fld>
            <a:endParaRPr lang="en-US" dirty="0"/>
          </a:p>
        </p:txBody>
      </p:sp>
      <p:sp>
        <p:nvSpPr>
          <p:cNvPr id="4"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5" name="Rectangle 6"/>
          <p:cNvSpPr>
            <a:spLocks noGrp="1" noChangeArrowheads="1"/>
          </p:cNvSpPr>
          <p:nvPr>
            <p:ph type="sldNum" sz="quarter" idx="12"/>
          </p:nvPr>
        </p:nvSpPr>
        <p:spPr>
          <a:ln/>
        </p:spPr>
        <p:txBody>
          <a:bodyPr/>
          <a:lstStyle>
            <a:lvl1pPr>
              <a:defRPr/>
            </a:lvl1pPr>
          </a:lstStyle>
          <a:p>
            <a:pPr>
              <a:defRPr/>
            </a:pPr>
            <a:fld id="{9C26971B-25C9-47E5-80F4-C3CBB60D247E}" type="slidenum">
              <a:rPr lang="en-US"/>
              <a:pPr>
                <a:defRPr/>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fld id="{D2BC27A2-BE80-4A11-A665-77691B06294E}" type="datetimeFigureOut">
              <a:rPr lang="en-US"/>
              <a:pPr>
                <a:defRPr/>
              </a:pPr>
              <a:t>9/2/2011</a:t>
            </a:fld>
            <a:endParaRPr lang="en-US" dirty="0"/>
          </a:p>
        </p:txBody>
      </p:sp>
      <p:sp>
        <p:nvSpPr>
          <p:cNvPr id="3"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4" name="Rectangle 6"/>
          <p:cNvSpPr>
            <a:spLocks noGrp="1" noChangeArrowheads="1"/>
          </p:cNvSpPr>
          <p:nvPr>
            <p:ph type="sldNum" sz="quarter" idx="12"/>
          </p:nvPr>
        </p:nvSpPr>
        <p:spPr>
          <a:ln/>
        </p:spPr>
        <p:txBody>
          <a:bodyPr/>
          <a:lstStyle>
            <a:lvl1pPr>
              <a:defRPr/>
            </a:lvl1pPr>
          </a:lstStyle>
          <a:p>
            <a:pPr>
              <a:defRPr/>
            </a:pPr>
            <a:fld id="{042A8E0D-BDA3-4278-ACBA-F8D4E57BBA27}" type="slidenum">
              <a:rPr lang="en-US"/>
              <a:pPr>
                <a:defRPr/>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fld id="{19FC5939-55D2-4346-AAD1-8B182337F7DF}" type="datetimeFigureOut">
              <a:rPr lang="en-US"/>
              <a:pPr>
                <a:defRPr/>
              </a:pPr>
              <a:t>9/2/2011</a:t>
            </a:fld>
            <a:endParaRPr lang="en-US" dirty="0"/>
          </a:p>
        </p:txBody>
      </p:sp>
      <p:sp>
        <p:nvSpPr>
          <p:cNvPr id="6"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7" name="Rectangle 6"/>
          <p:cNvSpPr>
            <a:spLocks noGrp="1" noChangeArrowheads="1"/>
          </p:cNvSpPr>
          <p:nvPr>
            <p:ph type="sldNum" sz="quarter" idx="12"/>
          </p:nvPr>
        </p:nvSpPr>
        <p:spPr>
          <a:ln/>
        </p:spPr>
        <p:txBody>
          <a:bodyPr/>
          <a:lstStyle>
            <a:lvl1pPr>
              <a:defRPr/>
            </a:lvl1pPr>
          </a:lstStyle>
          <a:p>
            <a:pPr>
              <a:defRPr/>
            </a:pPr>
            <a:fld id="{A8B7867F-1341-415F-93E1-BC4104DA6369}" type="slidenum">
              <a:rPr lang="en-US"/>
              <a:pPr>
                <a:defRPr/>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dirty="0" smtClean="0"/>
              <a:t>Click icon to add picture</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fld id="{94591D5C-BD2C-440D-B5DD-87E455141190}" type="datetimeFigureOut">
              <a:rPr lang="en-US"/>
              <a:pPr>
                <a:defRPr/>
              </a:pPr>
              <a:t>9/2/2011</a:t>
            </a:fld>
            <a:endParaRPr lang="en-US" dirty="0"/>
          </a:p>
        </p:txBody>
      </p:sp>
      <p:sp>
        <p:nvSpPr>
          <p:cNvPr id="6"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7" name="Rectangle 6"/>
          <p:cNvSpPr>
            <a:spLocks noGrp="1" noChangeArrowheads="1"/>
          </p:cNvSpPr>
          <p:nvPr>
            <p:ph type="sldNum" sz="quarter" idx="12"/>
          </p:nvPr>
        </p:nvSpPr>
        <p:spPr>
          <a:ln/>
        </p:spPr>
        <p:txBody>
          <a:bodyPr/>
          <a:lstStyle>
            <a:lvl1pPr>
              <a:defRPr/>
            </a:lvl1pPr>
          </a:lstStyle>
          <a:p>
            <a:pPr>
              <a:defRPr/>
            </a:pPr>
            <a:fld id="{4210D994-A814-4EAE-901C-9B1CA92FC8E6}" type="slidenum">
              <a:rPr lang="en-US"/>
              <a:pPr>
                <a:defRPr/>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DECDCB"/>
        </a:solidFill>
        <a:effectLst/>
      </p:bgPr>
    </p:bg>
    <p:spTree>
      <p:nvGrpSpPr>
        <p:cNvPr id="1" name=""/>
        <p:cNvGrpSpPr/>
        <p:nvPr/>
      </p:nvGrpSpPr>
      <p:grpSpPr>
        <a:xfrm>
          <a:off x="0" y="0"/>
          <a:ext cx="0" cy="0"/>
          <a:chOff x="0" y="0"/>
          <a:chExt cx="0" cy="0"/>
        </a:xfrm>
      </p:grpSpPr>
      <p:sp>
        <p:nvSpPr>
          <p:cNvPr id="7" name="Rounded Rectangle 6"/>
          <p:cNvSpPr/>
          <p:nvPr/>
        </p:nvSpPr>
        <p:spPr>
          <a:xfrm>
            <a:off x="304800" y="328613"/>
            <a:ext cx="8532813" cy="6197600"/>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sz="1800" dirty="0"/>
          </a:p>
        </p:txBody>
      </p:sp>
      <p:sp>
        <p:nvSpPr>
          <p:cNvPr id="9" name="Rounded Rectangle 8"/>
          <p:cNvSpPr/>
          <p:nvPr/>
        </p:nvSpPr>
        <p:spPr>
          <a:xfrm>
            <a:off x="418596" y="435546"/>
            <a:ext cx="8306809" cy="6033870"/>
          </a:xfrm>
          <a:prstGeom prst="roundRect">
            <a:avLst>
              <a:gd name="adj" fmla="val 2127"/>
            </a:avLst>
          </a:prstGeom>
          <a:gradFill rotWithShape="1">
            <a:gsLst>
              <a:gs pos="0">
                <a:schemeClr val="bg1">
                  <a:tint val="75000"/>
                  <a:satMod val="150000"/>
                </a:schemeClr>
              </a:gs>
              <a:gs pos="55000">
                <a:schemeClr val="bg1">
                  <a:shade val="75000"/>
                  <a:satMod val="100000"/>
                </a:schemeClr>
              </a:gs>
              <a:gs pos="100000">
                <a:schemeClr val="bg1">
                  <a:shade val="35000"/>
                  <a:satMod val="100000"/>
                </a:schemeClr>
              </a:gs>
            </a:gsLst>
            <a:path path="circle">
              <a:fillToRect l="50000" t="175000" r="50000" b="-75000"/>
            </a:path>
          </a:gradFill>
          <a:ln w="889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sz="1800" dirty="0"/>
          </a:p>
        </p:txBody>
      </p:sp>
      <p:cxnSp>
        <p:nvCxnSpPr>
          <p:cNvPr id="1030" name="Straight Connector 7"/>
          <p:cNvCxnSpPr>
            <a:cxnSpLocks noChangeShapeType="1"/>
          </p:cNvCxnSpPr>
          <p:nvPr/>
        </p:nvCxnSpPr>
        <p:spPr bwMode="auto">
          <a:xfrm>
            <a:off x="533400" y="1447800"/>
            <a:ext cx="8077200" cy="1588"/>
          </a:xfrm>
          <a:prstGeom prst="line">
            <a:avLst/>
          </a:prstGeom>
          <a:noFill/>
          <a:ln w="57150">
            <a:solidFill>
              <a:srgbClr val="000080"/>
            </a:solidFill>
            <a:round/>
            <a:headEnd/>
            <a:tailEnd/>
          </a:ln>
        </p:spPr>
      </p:cxnSp>
      <p:sp>
        <p:nvSpPr>
          <p:cNvPr id="149506" name="Rectangle 2"/>
          <p:cNvSpPr>
            <a:spLocks noGrp="1" noChangeArrowheads="1"/>
          </p:cNvSpPr>
          <p:nvPr>
            <p:ph type="title"/>
          </p:nvPr>
        </p:nvSpPr>
        <p:spPr bwMode="auto">
          <a:xfrm>
            <a:off x="457200" y="457200"/>
            <a:ext cx="8229600" cy="9144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p>
            <a:pPr lvl="0"/>
            <a:r>
              <a:rPr lang="en-US" smtClean="0"/>
              <a:t>Click to edit Master title style</a:t>
            </a:r>
          </a:p>
        </p:txBody>
      </p:sp>
      <p:sp>
        <p:nvSpPr>
          <p:cNvPr id="1032" name="Rectangle 3"/>
          <p:cNvSpPr>
            <a:spLocks noGrp="1" noChangeArrowheads="1"/>
          </p:cNvSpPr>
          <p:nvPr>
            <p:ph type="body" idx="1"/>
          </p:nvPr>
        </p:nvSpPr>
        <p:spPr bwMode="auto">
          <a:xfrm>
            <a:off x="457200" y="1447800"/>
            <a:ext cx="8229600" cy="5029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950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eaLnBrk="0" hangingPunct="0">
              <a:defRPr sz="1400">
                <a:ea typeface="+mn-ea"/>
                <a:cs typeface="+mn-cs"/>
              </a:defRPr>
            </a:lvl1pPr>
          </a:lstStyle>
          <a:p>
            <a:pPr>
              <a:defRPr/>
            </a:pPr>
            <a:fld id="{D70529FF-6A4C-4583-8698-85B45217EEC7}" type="datetimeFigureOut">
              <a:rPr lang="en-US"/>
              <a:pPr>
                <a:defRPr/>
              </a:pPr>
              <a:t>9/2/2011</a:t>
            </a:fld>
            <a:endParaRPr lang="en-US" dirty="0"/>
          </a:p>
        </p:txBody>
      </p:sp>
      <p:sp>
        <p:nvSpPr>
          <p:cNvPr id="14950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0" hangingPunct="0">
              <a:defRPr sz="1400">
                <a:ea typeface="+mn-ea"/>
                <a:cs typeface="+mn-cs"/>
              </a:defRPr>
            </a:lvl1pPr>
          </a:lstStyle>
          <a:p>
            <a:pPr>
              <a:defRPr/>
            </a:pPr>
            <a:endParaRPr lang="en-US" dirty="0"/>
          </a:p>
        </p:txBody>
      </p:sp>
      <p:sp>
        <p:nvSpPr>
          <p:cNvPr id="14951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0" hangingPunct="0">
              <a:defRPr sz="1400">
                <a:ea typeface="+mn-ea"/>
                <a:cs typeface="+mn-cs"/>
              </a:defRPr>
            </a:lvl1pPr>
          </a:lstStyle>
          <a:p>
            <a:pPr>
              <a:defRPr/>
            </a:pPr>
            <a:fld id="{82A9F5A3-6675-4BB0-882C-C79FCC76E21F}" type="slidenum">
              <a:rPr lang="en-US"/>
              <a:pPr>
                <a:defRPr/>
              </a:pPr>
              <a:t>‹#›</a:t>
            </a:fld>
            <a:endParaRPr lang="en-US" dirty="0"/>
          </a:p>
        </p:txBody>
      </p:sp>
    </p:spTree>
  </p:cSld>
  <p:clrMap bg1="lt1" tx1="dk1" bg2="lt2" tx2="dk2" accent1="accent1" accent2="accent2" accent3="accent3" accent4="accent4" accent5="accent5" accent6="accent6" hlink="hlink" folHlink="folHlink"/>
  <p:sldLayoutIdLst>
    <p:sldLayoutId id="2147484062" r:id="rId1"/>
    <p:sldLayoutId id="2147484061" r:id="rId2"/>
    <p:sldLayoutId id="2147484060" r:id="rId3"/>
    <p:sldLayoutId id="2147484059" r:id="rId4"/>
    <p:sldLayoutId id="2147484058" r:id="rId5"/>
    <p:sldLayoutId id="2147484057" r:id="rId6"/>
    <p:sldLayoutId id="2147484056" r:id="rId7"/>
    <p:sldLayoutId id="2147484055" r:id="rId8"/>
    <p:sldLayoutId id="2147484054" r:id="rId9"/>
    <p:sldLayoutId id="2147484053" r:id="rId10"/>
    <p:sldLayoutId id="2147484052" r:id="rId11"/>
    <p:sldLayoutId id="2147484051" r:id="rId12"/>
  </p:sldLayoutIdLst>
  <p:txStyles>
    <p:titleStyle>
      <a:lvl1pPr algn="l" rtl="0" fontAlgn="base">
        <a:spcBef>
          <a:spcPct val="0"/>
        </a:spcBef>
        <a:spcAft>
          <a:spcPct val="0"/>
        </a:spcAft>
        <a:defRPr sz="3200">
          <a:solidFill>
            <a:srgbClr val="0000CC"/>
          </a:solidFill>
          <a:effectLst>
            <a:outerShdw blurRad="38100" dist="38100" dir="2700000" algn="tl">
              <a:srgbClr val="000000"/>
            </a:outerShdw>
          </a:effectLst>
          <a:latin typeface="+mj-lt"/>
          <a:ea typeface="ＭＳ Ｐゴシック" charset="-128"/>
          <a:cs typeface="ＭＳ Ｐゴシック" charset="-128"/>
        </a:defRPr>
      </a:lvl1pPr>
      <a:lvl2pPr algn="l" rtl="0" fontAlgn="base">
        <a:spcBef>
          <a:spcPct val="0"/>
        </a:spcBef>
        <a:spcAft>
          <a:spcPct val="0"/>
        </a:spcAft>
        <a:defRPr sz="3200">
          <a:solidFill>
            <a:srgbClr val="0000CC"/>
          </a:solidFill>
          <a:effectLst>
            <a:outerShdw blurRad="38100" dist="38100" dir="2700000" algn="tl">
              <a:srgbClr val="000000"/>
            </a:outerShdw>
          </a:effectLst>
          <a:latin typeface="Franklin Gothic Medium" pitchFamily="34" charset="0"/>
          <a:ea typeface="ＭＳ Ｐゴシック" charset="-128"/>
          <a:cs typeface="ＭＳ Ｐゴシック" charset="-128"/>
        </a:defRPr>
      </a:lvl2pPr>
      <a:lvl3pPr algn="l" rtl="0" fontAlgn="base">
        <a:spcBef>
          <a:spcPct val="0"/>
        </a:spcBef>
        <a:spcAft>
          <a:spcPct val="0"/>
        </a:spcAft>
        <a:defRPr sz="3200">
          <a:solidFill>
            <a:srgbClr val="0000CC"/>
          </a:solidFill>
          <a:effectLst>
            <a:outerShdw blurRad="38100" dist="38100" dir="2700000" algn="tl">
              <a:srgbClr val="000000"/>
            </a:outerShdw>
          </a:effectLst>
          <a:latin typeface="Franklin Gothic Medium" pitchFamily="34" charset="0"/>
          <a:ea typeface="ＭＳ Ｐゴシック" charset="-128"/>
          <a:cs typeface="ＭＳ Ｐゴシック" charset="-128"/>
        </a:defRPr>
      </a:lvl3pPr>
      <a:lvl4pPr algn="l" rtl="0" fontAlgn="base">
        <a:spcBef>
          <a:spcPct val="0"/>
        </a:spcBef>
        <a:spcAft>
          <a:spcPct val="0"/>
        </a:spcAft>
        <a:defRPr sz="3200">
          <a:solidFill>
            <a:srgbClr val="0000CC"/>
          </a:solidFill>
          <a:effectLst>
            <a:outerShdw blurRad="38100" dist="38100" dir="2700000" algn="tl">
              <a:srgbClr val="000000"/>
            </a:outerShdw>
          </a:effectLst>
          <a:latin typeface="Franklin Gothic Medium" pitchFamily="34" charset="0"/>
          <a:ea typeface="ＭＳ Ｐゴシック" charset="-128"/>
          <a:cs typeface="ＭＳ Ｐゴシック" charset="-128"/>
        </a:defRPr>
      </a:lvl4pPr>
      <a:lvl5pPr algn="l" rtl="0" fontAlgn="base">
        <a:spcBef>
          <a:spcPct val="0"/>
        </a:spcBef>
        <a:spcAft>
          <a:spcPct val="0"/>
        </a:spcAft>
        <a:defRPr sz="3200">
          <a:solidFill>
            <a:srgbClr val="0000CC"/>
          </a:solidFill>
          <a:effectLst>
            <a:outerShdw blurRad="38100" dist="38100" dir="2700000" algn="tl">
              <a:srgbClr val="000000"/>
            </a:outerShdw>
          </a:effectLst>
          <a:latin typeface="Franklin Gothic Medium" pitchFamily="34" charset="0"/>
          <a:ea typeface="ＭＳ Ｐゴシック" charset="-128"/>
          <a:cs typeface="ＭＳ Ｐゴシック" charset="-128"/>
        </a:defRPr>
      </a:lvl5pPr>
      <a:lvl6pPr marL="457200" algn="l" rtl="0" eaLnBrk="1" fontAlgn="base" hangingPunct="1">
        <a:spcBef>
          <a:spcPct val="0"/>
        </a:spcBef>
        <a:spcAft>
          <a:spcPct val="0"/>
        </a:spcAft>
        <a:defRPr sz="3200">
          <a:solidFill>
            <a:srgbClr val="0000CC"/>
          </a:solidFill>
          <a:effectLst>
            <a:outerShdw blurRad="38100" dist="38100" dir="2700000" algn="tl">
              <a:srgbClr val="000000"/>
            </a:outerShdw>
          </a:effectLst>
          <a:latin typeface="Franklin Gothic Medium" pitchFamily="34" charset="0"/>
        </a:defRPr>
      </a:lvl6pPr>
      <a:lvl7pPr marL="914400" algn="l" rtl="0" eaLnBrk="1" fontAlgn="base" hangingPunct="1">
        <a:spcBef>
          <a:spcPct val="0"/>
        </a:spcBef>
        <a:spcAft>
          <a:spcPct val="0"/>
        </a:spcAft>
        <a:defRPr sz="3200">
          <a:solidFill>
            <a:srgbClr val="0000CC"/>
          </a:solidFill>
          <a:effectLst>
            <a:outerShdw blurRad="38100" dist="38100" dir="2700000" algn="tl">
              <a:srgbClr val="000000"/>
            </a:outerShdw>
          </a:effectLst>
          <a:latin typeface="Franklin Gothic Medium" pitchFamily="34" charset="0"/>
        </a:defRPr>
      </a:lvl7pPr>
      <a:lvl8pPr marL="1371600" algn="l" rtl="0" eaLnBrk="1" fontAlgn="base" hangingPunct="1">
        <a:spcBef>
          <a:spcPct val="0"/>
        </a:spcBef>
        <a:spcAft>
          <a:spcPct val="0"/>
        </a:spcAft>
        <a:defRPr sz="3200">
          <a:solidFill>
            <a:srgbClr val="0000CC"/>
          </a:solidFill>
          <a:effectLst>
            <a:outerShdw blurRad="38100" dist="38100" dir="2700000" algn="tl">
              <a:srgbClr val="000000"/>
            </a:outerShdw>
          </a:effectLst>
          <a:latin typeface="Franklin Gothic Medium" pitchFamily="34" charset="0"/>
        </a:defRPr>
      </a:lvl8pPr>
      <a:lvl9pPr marL="1828800" algn="l" rtl="0" eaLnBrk="1" fontAlgn="base" hangingPunct="1">
        <a:spcBef>
          <a:spcPct val="0"/>
        </a:spcBef>
        <a:spcAft>
          <a:spcPct val="0"/>
        </a:spcAft>
        <a:defRPr sz="3200">
          <a:solidFill>
            <a:srgbClr val="0000CC"/>
          </a:solidFill>
          <a:effectLst>
            <a:outerShdw blurRad="38100" dist="38100" dir="2700000" algn="tl">
              <a:srgbClr val="000000"/>
            </a:outerShdw>
          </a:effectLst>
          <a:latin typeface="Franklin Gothic Medium" pitchFamily="34" charset="0"/>
        </a:defRPr>
      </a:lvl9pPr>
    </p:titleStyle>
    <p:bodyStyle>
      <a:lvl1pPr marL="342900" indent="-342900" algn="l" rtl="0" fontAlgn="base">
        <a:spcBef>
          <a:spcPct val="20000"/>
        </a:spcBef>
        <a:spcAft>
          <a:spcPct val="0"/>
        </a:spcAft>
        <a:buClr>
          <a:srgbClr val="0000CC"/>
        </a:buClr>
        <a:buChar char="•"/>
        <a:defRPr sz="3200">
          <a:solidFill>
            <a:schemeClr val="tx1"/>
          </a:solidFill>
          <a:latin typeface="+mn-lt"/>
          <a:ea typeface="ＭＳ Ｐゴシック" charset="-128"/>
          <a:cs typeface="ＭＳ Ｐゴシック" charset="-128"/>
        </a:defRPr>
      </a:lvl1pPr>
      <a:lvl2pPr marL="742950" indent="-285750" algn="l" rtl="0" fontAlgn="base">
        <a:spcBef>
          <a:spcPct val="20000"/>
        </a:spcBef>
        <a:spcAft>
          <a:spcPct val="0"/>
        </a:spcAft>
        <a:buClr>
          <a:srgbClr val="0000CC"/>
        </a:buClr>
        <a:buChar char="–"/>
        <a:defRPr sz="3000">
          <a:solidFill>
            <a:schemeClr val="tx1"/>
          </a:solidFill>
          <a:latin typeface="+mn-lt"/>
          <a:ea typeface="ＭＳ Ｐゴシック" charset="-128"/>
        </a:defRPr>
      </a:lvl2pPr>
      <a:lvl3pPr marL="1143000" indent="-228600" algn="l" rtl="0" fontAlgn="base">
        <a:spcBef>
          <a:spcPct val="20000"/>
        </a:spcBef>
        <a:spcAft>
          <a:spcPct val="0"/>
        </a:spcAft>
        <a:buClr>
          <a:schemeClr val="tx1"/>
        </a:buClr>
        <a:buChar char="•"/>
        <a:defRPr sz="2800">
          <a:solidFill>
            <a:schemeClr val="tx1"/>
          </a:solidFill>
          <a:latin typeface="+mn-lt"/>
          <a:ea typeface="ＭＳ Ｐゴシック" charset="-128"/>
        </a:defRPr>
      </a:lvl3pPr>
      <a:lvl4pPr marL="1600200" indent="-228600" algn="l" rtl="0" fontAlgn="base">
        <a:spcBef>
          <a:spcPct val="20000"/>
        </a:spcBef>
        <a:spcAft>
          <a:spcPct val="0"/>
        </a:spcAft>
        <a:buChar char="–"/>
        <a:defRPr sz="2000" b="1">
          <a:solidFill>
            <a:schemeClr val="tx1"/>
          </a:solidFill>
          <a:latin typeface="+mn-lt"/>
          <a:ea typeface="ＭＳ Ｐゴシック" charset="-128"/>
        </a:defRPr>
      </a:lvl4pPr>
      <a:lvl5pPr marL="2057400" indent="-228600" algn="l" rtl="0" fontAlgn="base">
        <a:spcBef>
          <a:spcPct val="20000"/>
        </a:spcBef>
        <a:spcAft>
          <a:spcPct val="0"/>
        </a:spcAft>
        <a:buChar char="»"/>
        <a:defRPr sz="2000" b="1">
          <a:solidFill>
            <a:schemeClr val="tx1"/>
          </a:solidFill>
          <a:latin typeface="+mn-lt"/>
          <a:ea typeface="ＭＳ Ｐゴシック" charset="-128"/>
        </a:defRPr>
      </a:lvl5pPr>
      <a:lvl6pPr marL="2514600" indent="-228600" algn="l" rtl="0" eaLnBrk="1" fontAlgn="base" hangingPunct="1">
        <a:spcBef>
          <a:spcPct val="20000"/>
        </a:spcBef>
        <a:spcAft>
          <a:spcPct val="0"/>
        </a:spcAft>
        <a:buChar char="»"/>
        <a:defRPr sz="2000" b="1">
          <a:solidFill>
            <a:schemeClr val="tx1"/>
          </a:solidFill>
          <a:latin typeface="+mn-lt"/>
        </a:defRPr>
      </a:lvl6pPr>
      <a:lvl7pPr marL="2971800" indent="-228600" algn="l" rtl="0" eaLnBrk="1" fontAlgn="base" hangingPunct="1">
        <a:spcBef>
          <a:spcPct val="20000"/>
        </a:spcBef>
        <a:spcAft>
          <a:spcPct val="0"/>
        </a:spcAft>
        <a:buChar char="»"/>
        <a:defRPr sz="2000" b="1">
          <a:solidFill>
            <a:schemeClr val="tx1"/>
          </a:solidFill>
          <a:latin typeface="+mn-lt"/>
        </a:defRPr>
      </a:lvl7pPr>
      <a:lvl8pPr marL="3429000" indent="-228600" algn="l" rtl="0" eaLnBrk="1" fontAlgn="base" hangingPunct="1">
        <a:spcBef>
          <a:spcPct val="20000"/>
        </a:spcBef>
        <a:spcAft>
          <a:spcPct val="0"/>
        </a:spcAft>
        <a:buChar char="»"/>
        <a:defRPr sz="2000" b="1">
          <a:solidFill>
            <a:schemeClr val="tx1"/>
          </a:solidFill>
          <a:latin typeface="+mn-lt"/>
        </a:defRPr>
      </a:lvl8pPr>
      <a:lvl9pPr marL="3886200" indent="-228600" algn="l" rtl="0" eaLnBrk="1" fontAlgn="base" hangingPunct="1">
        <a:spcBef>
          <a:spcPct val="20000"/>
        </a:spcBef>
        <a:spcAft>
          <a:spcPct val="0"/>
        </a:spcAft>
        <a:buChar char="»"/>
        <a:defRPr sz="2000" b="1">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6.xml"/><Relationship Id="rId1" Type="http://schemas.openxmlformats.org/officeDocument/2006/relationships/slideLayout" Target="../slideLayouts/slideLayout2.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3.xml"/><Relationship Id="rId1" Type="http://schemas.openxmlformats.org/officeDocument/2006/relationships/slideLayout" Target="../slideLayouts/slideLayout2.xml"/><Relationship Id="rId4" Type="http://schemas.openxmlformats.org/officeDocument/2006/relationships/image" Target="../media/image13.png"/></Relationships>
</file>

<file path=ppt/slides/_rels/slide2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4.xml"/><Relationship Id="rId1" Type="http://schemas.openxmlformats.org/officeDocument/2006/relationships/slideLayout" Target="../slideLayouts/slideLayout2.xml"/><Relationship Id="rId5" Type="http://schemas.openxmlformats.org/officeDocument/2006/relationships/image" Target="../media/image16.png"/><Relationship Id="rId4" Type="http://schemas.openxmlformats.org/officeDocument/2006/relationships/image" Target="../media/image15.pn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9.xml"/><Relationship Id="rId1" Type="http://schemas.openxmlformats.org/officeDocument/2006/relationships/slideLayout" Target="../slideLayouts/slideLayout2.xml"/><Relationship Id="rId5" Type="http://schemas.openxmlformats.org/officeDocument/2006/relationships/image" Target="../media/image19.png"/><Relationship Id="rId4" Type="http://schemas.openxmlformats.org/officeDocument/2006/relationships/image" Target="../media/image18.png"/></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6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66.xml"/><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67.xml"/><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68.xml"/><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70.xml"/><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71.xml"/><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74.xml"/><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75.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Rounded Rectangle 6"/>
          <p:cNvSpPr/>
          <p:nvPr/>
        </p:nvSpPr>
        <p:spPr>
          <a:xfrm>
            <a:off x="304800" y="1452563"/>
            <a:ext cx="8532813" cy="3043237"/>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sz="1800" dirty="0"/>
          </a:p>
        </p:txBody>
      </p:sp>
      <p:sp>
        <p:nvSpPr>
          <p:cNvPr id="9" name="Rounded Rectangle 8"/>
          <p:cNvSpPr/>
          <p:nvPr/>
        </p:nvSpPr>
        <p:spPr>
          <a:xfrm>
            <a:off x="418596" y="1528074"/>
            <a:ext cx="8306809" cy="2889482"/>
          </a:xfrm>
          <a:prstGeom prst="roundRect">
            <a:avLst>
              <a:gd name="adj" fmla="val 2127"/>
            </a:avLst>
          </a:prstGeom>
          <a:gradFill rotWithShape="1">
            <a:gsLst>
              <a:gs pos="0">
                <a:schemeClr val="bg1">
                  <a:tint val="75000"/>
                  <a:satMod val="150000"/>
                </a:schemeClr>
              </a:gs>
              <a:gs pos="55000">
                <a:schemeClr val="bg1">
                  <a:shade val="75000"/>
                  <a:satMod val="100000"/>
                </a:schemeClr>
              </a:gs>
              <a:gs pos="100000">
                <a:schemeClr val="bg1">
                  <a:shade val="35000"/>
                  <a:satMod val="100000"/>
                </a:schemeClr>
              </a:gs>
            </a:gsLst>
            <a:path path="circle">
              <a:fillToRect l="50000" t="175000" r="50000" b="-75000"/>
            </a:path>
          </a:gradFill>
          <a:ln w="889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sz="1800" dirty="0"/>
          </a:p>
        </p:txBody>
      </p:sp>
      <p:sp>
        <p:nvSpPr>
          <p:cNvPr id="2" name="Title 1"/>
          <p:cNvSpPr>
            <a:spLocks noGrp="1"/>
          </p:cNvSpPr>
          <p:nvPr>
            <p:ph type="ctrTitle" idx="4294967295"/>
          </p:nvPr>
        </p:nvSpPr>
        <p:spPr>
          <a:xfrm>
            <a:off x="0" y="2286000"/>
            <a:ext cx="8534400" cy="898525"/>
          </a:xfrm>
        </p:spPr>
        <p:txBody>
          <a:bodyPr lIns="45720" rIns="45720">
            <a:normAutofit/>
          </a:bodyPr>
          <a:lstStyle/>
          <a:p>
            <a:pPr algn="r">
              <a:defRPr/>
            </a:pPr>
            <a:r>
              <a:rPr lang="en-US" sz="4200" dirty="0" smtClean="0">
                <a:ea typeface="+mj-ea"/>
                <a:cs typeface="+mj-cs"/>
              </a:rPr>
              <a:t>Basic Editing</a:t>
            </a:r>
          </a:p>
        </p:txBody>
      </p:sp>
      <p:sp>
        <p:nvSpPr>
          <p:cNvPr id="15366" name="Subtitle 2"/>
          <p:cNvSpPr>
            <a:spLocks noGrp="1"/>
          </p:cNvSpPr>
          <p:nvPr>
            <p:ph type="body" idx="1"/>
          </p:nvPr>
        </p:nvSpPr>
        <p:spPr>
          <a:xfrm>
            <a:off x="304800" y="3124200"/>
            <a:ext cx="8183563" cy="1066800"/>
          </a:xfrm>
        </p:spPr>
        <p:txBody>
          <a:bodyPr lIns="182880" tIns="0"/>
          <a:lstStyle/>
          <a:p>
            <a:pPr marL="36513" indent="0" algn="r">
              <a:spcBef>
                <a:spcPct val="0"/>
              </a:spcBef>
              <a:buFontTx/>
              <a:buNone/>
            </a:pPr>
            <a:r>
              <a:rPr lang="en-US" sz="2800" dirty="0" smtClean="0"/>
              <a:t>Lesson 2</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dirty="0" smtClean="0">
                <a:ea typeface="+mj-ea"/>
                <a:cs typeface="+mj-cs"/>
              </a:rPr>
              <a:t>Changing Document Views</a:t>
            </a:r>
          </a:p>
        </p:txBody>
      </p:sp>
      <p:sp>
        <p:nvSpPr>
          <p:cNvPr id="21506" name="Rectangle 3"/>
          <p:cNvSpPr>
            <a:spLocks noGrp="1" noChangeArrowheads="1"/>
          </p:cNvSpPr>
          <p:nvPr>
            <p:ph type="body" idx="1"/>
          </p:nvPr>
        </p:nvSpPr>
        <p:spPr>
          <a:xfrm>
            <a:off x="457200" y="1600200"/>
            <a:ext cx="8229600" cy="4876800"/>
          </a:xfrm>
        </p:spPr>
        <p:txBody>
          <a:bodyPr/>
          <a:lstStyle/>
          <a:p>
            <a:r>
              <a:rPr lang="en-US" sz="2400" dirty="0"/>
              <a:t>The View tab on the Ribbon has groups of commands for Document Views, Show, Zoom, Window, and Macros. </a:t>
            </a:r>
            <a:endParaRPr lang="en-US" sz="2400" dirty="0" smtClean="0"/>
          </a:p>
          <a:p>
            <a:r>
              <a:rPr lang="en-US" sz="2400" dirty="0" smtClean="0"/>
              <a:t>In </a:t>
            </a:r>
            <a:r>
              <a:rPr lang="en-US" sz="2400" dirty="0"/>
              <a:t>this section, you learn to use the Document Views command group to change the way Word displays your document</a:t>
            </a:r>
            <a:r>
              <a:rPr lang="en-US" sz="2400" dirty="0" smtClean="0"/>
              <a:t>.</a:t>
            </a:r>
          </a:p>
        </p:txBody>
      </p:sp>
    </p:spTree>
    <p:extLst>
      <p:ext uri="{BB962C8B-B14F-4D97-AF65-F5344CB8AC3E}">
        <p14:creationId xmlns:p14="http://schemas.microsoft.com/office/powerpoint/2010/main" val="211263747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dirty="0"/>
              <a:t>Changing Document Views</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r>
              <a:rPr lang="en-US" sz="2400" dirty="0"/>
              <a:t>Word has five Document View options:</a:t>
            </a:r>
          </a:p>
          <a:p>
            <a:pPr marL="0" lvl="0" indent="0">
              <a:buNone/>
            </a:pPr>
            <a:r>
              <a:rPr lang="en-US" sz="2000" b="1" i="1" dirty="0" smtClean="0"/>
              <a:t>	1) Print </a:t>
            </a:r>
            <a:r>
              <a:rPr lang="en-US" sz="2000" b="1" i="1" dirty="0"/>
              <a:t>Layout</a:t>
            </a:r>
            <a:r>
              <a:rPr lang="en-US" sz="2000" dirty="0"/>
              <a:t> is the default view. It displays the document as </a:t>
            </a:r>
            <a:r>
              <a:rPr lang="en-US" sz="2000" dirty="0" smtClean="0"/>
              <a:t>it</a:t>
            </a:r>
            <a:br>
              <a:rPr lang="en-US" sz="2000" dirty="0" smtClean="0"/>
            </a:br>
            <a:r>
              <a:rPr lang="en-US" sz="2000" dirty="0" smtClean="0"/>
              <a:t>	will </a:t>
            </a:r>
            <a:r>
              <a:rPr lang="en-US" sz="2000" dirty="0"/>
              <a:t>look when printed and enables you to use the Ribbon to </a:t>
            </a:r>
            <a:r>
              <a:rPr lang="en-US" sz="2000" dirty="0" smtClean="0"/>
              <a:t>create</a:t>
            </a:r>
            <a:br>
              <a:rPr lang="en-US" sz="2000" dirty="0" smtClean="0"/>
            </a:br>
            <a:r>
              <a:rPr lang="en-US" sz="2000" dirty="0" smtClean="0"/>
              <a:t>	and </a:t>
            </a:r>
            <a:r>
              <a:rPr lang="en-US" sz="2000" dirty="0"/>
              <a:t>edit your document.</a:t>
            </a:r>
          </a:p>
          <a:p>
            <a:pPr marL="0" lvl="0" indent="0">
              <a:buNone/>
            </a:pPr>
            <a:r>
              <a:rPr lang="en-US" sz="2000" b="1" i="1" dirty="0" smtClean="0"/>
              <a:t>	2) Full </a:t>
            </a:r>
            <a:r>
              <a:rPr lang="en-US" sz="2000" b="1" i="1" dirty="0"/>
              <a:t>Screen Reading</a:t>
            </a:r>
            <a:r>
              <a:rPr lang="en-US" sz="2000" dirty="0"/>
              <a:t> view</a:t>
            </a:r>
            <a:r>
              <a:rPr lang="en-US" sz="2000" b="1" dirty="0"/>
              <a:t> </a:t>
            </a:r>
            <a:r>
              <a:rPr lang="en-US" sz="2000" dirty="0"/>
              <a:t>is made for reading documents </a:t>
            </a:r>
            <a:r>
              <a:rPr lang="en-US" sz="2000" dirty="0" smtClean="0"/>
              <a:t/>
            </a:r>
            <a:br>
              <a:rPr lang="en-US" sz="2000" dirty="0" smtClean="0"/>
            </a:br>
            <a:r>
              <a:rPr lang="en-US" sz="2000" dirty="0" smtClean="0"/>
              <a:t>	onscreen</a:t>
            </a:r>
            <a:r>
              <a:rPr lang="en-US" sz="2000" dirty="0"/>
              <a:t>. Options are available for customizing this view.</a:t>
            </a:r>
          </a:p>
          <a:p>
            <a:pPr marL="0" lvl="0" indent="0">
              <a:buNone/>
            </a:pPr>
            <a:r>
              <a:rPr lang="en-US" sz="2000" b="1" i="1" dirty="0" smtClean="0"/>
              <a:t>	3) Web </a:t>
            </a:r>
            <a:r>
              <a:rPr lang="en-US" sz="2000" b="1" i="1" dirty="0"/>
              <a:t>Layout</a:t>
            </a:r>
            <a:r>
              <a:rPr lang="en-US" sz="2000" b="1" dirty="0"/>
              <a:t> </a:t>
            </a:r>
            <a:r>
              <a:rPr lang="en-US" sz="2000" dirty="0"/>
              <a:t>view shows how the document would look </a:t>
            </a:r>
            <a:r>
              <a:rPr lang="en-US" sz="2000" dirty="0" smtClean="0"/>
              <a:t/>
            </a:r>
            <a:br>
              <a:rPr lang="en-US" sz="2000" dirty="0" smtClean="0"/>
            </a:br>
            <a:r>
              <a:rPr lang="en-US" sz="2000" dirty="0" smtClean="0"/>
              <a:t>	as </a:t>
            </a:r>
            <a:r>
              <a:rPr lang="en-US" sz="2000" dirty="0"/>
              <a:t>a Web page.</a:t>
            </a:r>
          </a:p>
          <a:p>
            <a:pPr marL="0" lvl="0" indent="0">
              <a:buNone/>
            </a:pPr>
            <a:r>
              <a:rPr lang="en-US" sz="2000" b="1" i="1" dirty="0" smtClean="0"/>
              <a:t>	4) Outline</a:t>
            </a:r>
            <a:r>
              <a:rPr lang="en-US" sz="2000" b="1" dirty="0" smtClean="0"/>
              <a:t> </a:t>
            </a:r>
            <a:r>
              <a:rPr lang="en-US" sz="2000" dirty="0"/>
              <a:t>view displays the document as an outline and offers </a:t>
            </a:r>
            <a:r>
              <a:rPr lang="en-US" sz="2000" dirty="0" smtClean="0"/>
              <a:t/>
            </a:r>
            <a:br>
              <a:rPr lang="en-US" sz="2000" dirty="0" smtClean="0"/>
            </a:br>
            <a:r>
              <a:rPr lang="en-US" sz="2000" dirty="0" smtClean="0"/>
              <a:t>	an </a:t>
            </a:r>
            <a:r>
              <a:rPr lang="en-US" sz="2000" dirty="0"/>
              <a:t>outline tab with commands for creating and editing outlines.</a:t>
            </a:r>
          </a:p>
          <a:p>
            <a:pPr marL="0" lvl="0" indent="0">
              <a:buNone/>
            </a:pPr>
            <a:r>
              <a:rPr lang="en-US" sz="2000" b="1" i="1" dirty="0" smtClean="0"/>
              <a:t>	5) Draft</a:t>
            </a:r>
            <a:r>
              <a:rPr lang="en-US" sz="2000" b="1" dirty="0" smtClean="0"/>
              <a:t> </a:t>
            </a:r>
            <a:r>
              <a:rPr lang="en-US" sz="2000" dirty="0"/>
              <a:t>view is strictly for editing text. Advanced elements </a:t>
            </a:r>
            <a:r>
              <a:rPr lang="en-US" sz="2000" dirty="0" smtClean="0"/>
              <a:t>such</a:t>
            </a:r>
            <a:br>
              <a:rPr lang="en-US" sz="2000" dirty="0" smtClean="0"/>
            </a:br>
            <a:r>
              <a:rPr lang="en-US" sz="2000" dirty="0" smtClean="0"/>
              <a:t>	as </a:t>
            </a:r>
            <a:r>
              <a:rPr lang="en-US" sz="2000" dirty="0"/>
              <a:t>charts, graphs, pictures, and other objects are hidden in this </a:t>
            </a:r>
            <a:r>
              <a:rPr lang="en-US" sz="2000" dirty="0" smtClean="0"/>
              <a:t/>
            </a:r>
            <a:br>
              <a:rPr lang="en-US" sz="2000" dirty="0" smtClean="0"/>
            </a:br>
            <a:r>
              <a:rPr lang="en-US" sz="2000" dirty="0" smtClean="0"/>
              <a:t>	view</a:t>
            </a:r>
            <a:r>
              <a:rPr lang="en-US" sz="2000" dirty="0"/>
              <a:t>.</a:t>
            </a:r>
          </a:p>
          <a:p>
            <a:endParaRPr lang="en-US" sz="2400" dirty="0"/>
          </a:p>
        </p:txBody>
      </p:sp>
    </p:spTree>
    <p:extLst>
      <p:ext uri="{BB962C8B-B14F-4D97-AF65-F5344CB8AC3E}">
        <p14:creationId xmlns:p14="http://schemas.microsoft.com/office/powerpoint/2010/main" val="244807268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dirty="0" smtClean="0">
                <a:ea typeface="+mj-ea"/>
                <a:cs typeface="+mj-cs"/>
              </a:rPr>
              <a:t>Step-by-Step: Change Document Views</a:t>
            </a:r>
          </a:p>
        </p:txBody>
      </p:sp>
      <p:sp>
        <p:nvSpPr>
          <p:cNvPr id="21506" name="Rectangle 3"/>
          <p:cNvSpPr>
            <a:spLocks noGrp="1" noChangeArrowheads="1"/>
          </p:cNvSpPr>
          <p:nvPr>
            <p:ph type="body" idx="1"/>
          </p:nvPr>
        </p:nvSpPr>
        <p:spPr>
          <a:xfrm>
            <a:off x="457200" y="1600200"/>
            <a:ext cx="8229600" cy="4876800"/>
          </a:xfrm>
        </p:spPr>
        <p:txBody>
          <a:bodyPr/>
          <a:lstStyle/>
          <a:p>
            <a:r>
              <a:rPr lang="en-US" sz="2400" b="1" dirty="0"/>
              <a:t>USE</a:t>
            </a:r>
            <a:r>
              <a:rPr lang="en-US" sz="2400" dirty="0"/>
              <a:t> the document that is open from the previous exercise.</a:t>
            </a:r>
          </a:p>
          <a:p>
            <a:pPr marL="457200" indent="-457200">
              <a:spcBef>
                <a:spcPts val="1000"/>
              </a:spcBef>
              <a:buFont typeface="+mj-lt"/>
              <a:buAutoNum type="arabicPeriod"/>
            </a:pPr>
            <a:r>
              <a:rPr lang="en-US" sz="2000" dirty="0" smtClean="0"/>
              <a:t>Click </a:t>
            </a:r>
            <a:r>
              <a:rPr lang="en-US" sz="2000" dirty="0"/>
              <a:t>the </a:t>
            </a:r>
            <a:r>
              <a:rPr lang="en-US" sz="2000" b="1" dirty="0"/>
              <a:t>View</a:t>
            </a:r>
            <a:r>
              <a:rPr lang="en-US" sz="2000" dirty="0"/>
              <a:t> tab to see the command groups that are available.</a:t>
            </a:r>
          </a:p>
          <a:p>
            <a:pPr marL="457200" indent="-457200">
              <a:buFont typeface="+mj-lt"/>
              <a:buAutoNum type="arabicPeriod"/>
            </a:pPr>
            <a:r>
              <a:rPr lang="en-US" sz="2000" dirty="0" smtClean="0"/>
              <a:t>In </a:t>
            </a:r>
            <a:r>
              <a:rPr lang="en-US" sz="2000" dirty="0"/>
              <a:t>the Document Views group, click the </a:t>
            </a:r>
            <a:r>
              <a:rPr lang="en-US" sz="2000" b="1" dirty="0"/>
              <a:t>Full</a:t>
            </a:r>
            <a:r>
              <a:rPr lang="en-US" sz="2000" b="1" i="1" dirty="0"/>
              <a:t> </a:t>
            </a:r>
            <a:r>
              <a:rPr lang="en-US" sz="2000" b="1" dirty="0"/>
              <a:t>Screen</a:t>
            </a:r>
            <a:r>
              <a:rPr lang="en-US" sz="2000" b="1" i="1" dirty="0"/>
              <a:t> </a:t>
            </a:r>
            <a:r>
              <a:rPr lang="en-US" sz="2000" b="1" dirty="0"/>
              <a:t>Reading</a:t>
            </a:r>
            <a:r>
              <a:rPr lang="en-US" sz="2000" dirty="0"/>
              <a:t> button to change to Full Screen Reading view, as </a:t>
            </a:r>
            <a:r>
              <a:rPr lang="en-US" sz="2000" dirty="0" smtClean="0"/>
              <a:t>shown below</a:t>
            </a:r>
            <a:r>
              <a:rPr lang="en-US" sz="2000" dirty="0" smtClean="0"/>
              <a:t>.</a:t>
            </a:r>
            <a:endParaRPr lang="en-US" sz="2000" dirty="0"/>
          </a:p>
        </p:txBody>
      </p:sp>
      <p:pic>
        <p:nvPicPr>
          <p:cNvPr id="3" name="Picture 2" descr="02.04.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42720" y="3281548"/>
            <a:ext cx="6275022" cy="3064011"/>
          </a:xfrm>
          <a:prstGeom prst="rect">
            <a:avLst/>
          </a:prstGeom>
        </p:spPr>
      </p:pic>
    </p:spTree>
    <p:extLst>
      <p:ext uri="{BB962C8B-B14F-4D97-AF65-F5344CB8AC3E}">
        <p14:creationId xmlns:p14="http://schemas.microsoft.com/office/powerpoint/2010/main" val="70976362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dirty="0"/>
              <a:t>Step-by-Step: Change Document Views</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pPr marL="457200" indent="-457200">
              <a:buFont typeface="+mj-lt"/>
              <a:buAutoNum type="arabicPeriod" startAt="3"/>
            </a:pPr>
            <a:r>
              <a:rPr lang="en-US" sz="2400" dirty="0" smtClean="0"/>
              <a:t>Click </a:t>
            </a:r>
            <a:r>
              <a:rPr lang="en-US" sz="2400" dirty="0"/>
              <a:t>the View Options button </a:t>
            </a:r>
            <a:r>
              <a:rPr lang="en-US" sz="2400" dirty="0" smtClean="0"/>
              <a:t/>
            </a:r>
            <a:br>
              <a:rPr lang="en-US" sz="2400" dirty="0" smtClean="0"/>
            </a:br>
            <a:r>
              <a:rPr lang="en-US" sz="2400" dirty="0" smtClean="0"/>
              <a:t>in </a:t>
            </a:r>
            <a:r>
              <a:rPr lang="en-US" sz="2400" dirty="0"/>
              <a:t>the upper-right corner of the </a:t>
            </a:r>
            <a:r>
              <a:rPr lang="en-US" sz="2400" dirty="0" smtClean="0"/>
              <a:t/>
            </a:r>
            <a:br>
              <a:rPr lang="en-US" sz="2400" dirty="0" smtClean="0"/>
            </a:br>
            <a:r>
              <a:rPr lang="en-US" sz="2400" dirty="0" smtClean="0"/>
              <a:t>screen </a:t>
            </a:r>
            <a:r>
              <a:rPr lang="en-US" sz="2400" dirty="0"/>
              <a:t>to produce the </a:t>
            </a:r>
            <a:r>
              <a:rPr lang="en-US" sz="2400" b="1" dirty="0" smtClean="0"/>
              <a:t>View</a:t>
            </a:r>
            <a:br>
              <a:rPr lang="en-US" sz="2400" b="1" dirty="0" smtClean="0"/>
            </a:br>
            <a:r>
              <a:rPr lang="en-US" sz="2400" b="1" dirty="0" smtClean="0"/>
              <a:t>Options</a:t>
            </a:r>
            <a:r>
              <a:rPr lang="en-US" sz="2400" dirty="0" smtClean="0"/>
              <a:t> </a:t>
            </a:r>
            <a:r>
              <a:rPr lang="en-US" sz="2400" dirty="0"/>
              <a:t>menu, as shown </a:t>
            </a:r>
            <a:r>
              <a:rPr lang="en-US" sz="2400" dirty="0" smtClean="0"/>
              <a:t/>
            </a:r>
            <a:br>
              <a:rPr lang="en-US" sz="2400" dirty="0" smtClean="0"/>
            </a:br>
            <a:r>
              <a:rPr lang="en-US" sz="2400" dirty="0" smtClean="0"/>
              <a:t>at right.</a:t>
            </a:r>
          </a:p>
          <a:p>
            <a:pPr marL="457200" indent="-457200">
              <a:buFont typeface="+mj-lt"/>
              <a:buAutoNum type="arabicPeriod" startAt="3"/>
            </a:pPr>
            <a:r>
              <a:rPr lang="en-US" sz="2400" dirty="0" smtClean="0"/>
              <a:t>Choose </a:t>
            </a:r>
            <a:r>
              <a:rPr lang="en-US" sz="2400" b="1" dirty="0"/>
              <a:t>Increase Text Size</a:t>
            </a:r>
            <a:r>
              <a:rPr lang="en-US" sz="2400" dirty="0"/>
              <a:t>. </a:t>
            </a:r>
            <a:r>
              <a:rPr lang="en-US" sz="2400" dirty="0" smtClean="0"/>
              <a:t/>
            </a:r>
            <a:br>
              <a:rPr lang="en-US" sz="2400" dirty="0" smtClean="0"/>
            </a:br>
            <a:r>
              <a:rPr lang="en-US" sz="2400" dirty="0" smtClean="0"/>
              <a:t>The </a:t>
            </a:r>
            <a:r>
              <a:rPr lang="en-US" sz="2400" dirty="0"/>
              <a:t>text size increases for </a:t>
            </a:r>
            <a:r>
              <a:rPr lang="en-US" sz="2400" dirty="0" smtClean="0"/>
              <a:t/>
            </a:r>
            <a:br>
              <a:rPr lang="en-US" sz="2400" dirty="0" smtClean="0"/>
            </a:br>
            <a:r>
              <a:rPr lang="en-US" sz="2400" dirty="0" smtClean="0"/>
              <a:t>better </a:t>
            </a:r>
            <a:r>
              <a:rPr lang="en-US" sz="2400" dirty="0"/>
              <a:t>onscreen </a:t>
            </a:r>
            <a:r>
              <a:rPr lang="en-US" sz="2400" dirty="0" smtClean="0"/>
              <a:t>reading.</a:t>
            </a:r>
          </a:p>
          <a:p>
            <a:pPr marL="457200" indent="-457200">
              <a:buFont typeface="+mj-lt"/>
              <a:buAutoNum type="arabicPeriod" startAt="3"/>
            </a:pPr>
            <a:r>
              <a:rPr lang="en-US" sz="2400" dirty="0" smtClean="0"/>
              <a:t>Click </a:t>
            </a:r>
            <a:r>
              <a:rPr lang="en-US" sz="2400" b="1" dirty="0"/>
              <a:t>View Options</a:t>
            </a:r>
            <a:r>
              <a:rPr lang="en-US" sz="2400" dirty="0"/>
              <a:t> again, </a:t>
            </a:r>
            <a:r>
              <a:rPr lang="en-US" sz="2400" dirty="0" smtClean="0"/>
              <a:t/>
            </a:r>
            <a:br>
              <a:rPr lang="en-US" sz="2400" dirty="0" smtClean="0"/>
            </a:br>
            <a:r>
              <a:rPr lang="en-US" sz="2400" dirty="0" smtClean="0"/>
              <a:t>then </a:t>
            </a:r>
            <a:r>
              <a:rPr lang="en-US" sz="2400" dirty="0"/>
              <a:t>click </a:t>
            </a:r>
            <a:r>
              <a:rPr lang="en-US" sz="2400" b="1" dirty="0"/>
              <a:t>Show Two Pages</a:t>
            </a:r>
            <a:r>
              <a:rPr lang="en-US" sz="2400" dirty="0"/>
              <a:t>. </a:t>
            </a:r>
            <a:r>
              <a:rPr lang="en-US" sz="2400" dirty="0" smtClean="0"/>
              <a:t/>
            </a:r>
            <a:br>
              <a:rPr lang="en-US" sz="2400" dirty="0" smtClean="0"/>
            </a:br>
            <a:r>
              <a:rPr lang="en-US" sz="2400" dirty="0" smtClean="0"/>
              <a:t>Two </a:t>
            </a:r>
            <a:r>
              <a:rPr lang="en-US" sz="2400" dirty="0"/>
              <a:t>pages of the document </a:t>
            </a:r>
            <a:r>
              <a:rPr lang="en-US" sz="2400" dirty="0" smtClean="0"/>
              <a:t/>
            </a:r>
            <a:br>
              <a:rPr lang="en-US" sz="2400" dirty="0" smtClean="0"/>
            </a:br>
            <a:r>
              <a:rPr lang="en-US" sz="2400" dirty="0" smtClean="0"/>
              <a:t>are </a:t>
            </a:r>
            <a:r>
              <a:rPr lang="en-US" sz="2400" dirty="0"/>
              <a:t>displayed.</a:t>
            </a:r>
          </a:p>
          <a:p>
            <a:pPr marL="457200" indent="-457200">
              <a:buFont typeface="+mj-lt"/>
              <a:buAutoNum type="arabicPeriod" startAt="3"/>
            </a:pPr>
            <a:endParaRPr lang="en-US" sz="2400" dirty="0"/>
          </a:p>
          <a:p>
            <a:endParaRPr lang="en-US" sz="2400" dirty="0"/>
          </a:p>
        </p:txBody>
      </p:sp>
      <p:pic>
        <p:nvPicPr>
          <p:cNvPr id="2" name="Picture 1" descr="02.05.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148064" y="1628800"/>
            <a:ext cx="2675727" cy="4602480"/>
          </a:xfrm>
          <a:prstGeom prst="rect">
            <a:avLst/>
          </a:prstGeom>
        </p:spPr>
      </p:pic>
    </p:spTree>
    <p:extLst>
      <p:ext uri="{BB962C8B-B14F-4D97-AF65-F5344CB8AC3E}">
        <p14:creationId xmlns:p14="http://schemas.microsoft.com/office/powerpoint/2010/main" val="95439242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dirty="0"/>
              <a:t>Step-by-Step: Change Document Views</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pPr marL="457200" indent="-457200">
              <a:buFont typeface="+mj-lt"/>
              <a:buAutoNum type="arabicPeriod" startAt="6"/>
            </a:pPr>
            <a:r>
              <a:rPr lang="en-US" sz="2000" dirty="0"/>
              <a:t>Click the </a:t>
            </a:r>
            <a:r>
              <a:rPr lang="en-US" sz="2000" b="1" dirty="0"/>
              <a:t>Close</a:t>
            </a:r>
            <a:r>
              <a:rPr lang="en-US" sz="2000" dirty="0"/>
              <a:t> button in the upper-right corner of the screen or press </a:t>
            </a:r>
            <a:r>
              <a:rPr lang="en-US" sz="2000" b="1" dirty="0"/>
              <a:t>Esc</a:t>
            </a:r>
            <a:r>
              <a:rPr lang="en-US" sz="2000" dirty="0"/>
              <a:t> to turn off Full Screen Reading view.</a:t>
            </a:r>
          </a:p>
          <a:p>
            <a:pPr marL="457200" indent="-457200">
              <a:buFont typeface="+mj-lt"/>
              <a:buAutoNum type="arabicPeriod" startAt="6"/>
            </a:pPr>
            <a:r>
              <a:rPr lang="en-US" sz="2000" dirty="0" smtClean="0"/>
              <a:t>Click </a:t>
            </a:r>
            <a:r>
              <a:rPr lang="en-US" sz="2000" dirty="0"/>
              <a:t>the </a:t>
            </a:r>
            <a:r>
              <a:rPr lang="en-US" sz="2000" b="1" dirty="0"/>
              <a:t>Web Layout</a:t>
            </a:r>
            <a:r>
              <a:rPr lang="en-US" sz="2000" dirty="0"/>
              <a:t> button in the View tab. This view will allow you to see the document as a Web page.</a:t>
            </a:r>
          </a:p>
          <a:p>
            <a:pPr marL="457200" indent="-457200">
              <a:buFont typeface="+mj-lt"/>
              <a:buAutoNum type="arabicPeriod" startAt="6"/>
            </a:pPr>
            <a:r>
              <a:rPr lang="en-US" sz="2000" dirty="0" smtClean="0"/>
              <a:t>Click </a:t>
            </a:r>
            <a:r>
              <a:rPr lang="en-US" sz="2000" dirty="0"/>
              <a:t>the </a:t>
            </a:r>
            <a:r>
              <a:rPr lang="en-US" sz="2000" b="1" dirty="0"/>
              <a:t>Outline</a:t>
            </a:r>
            <a:r>
              <a:rPr lang="en-US" sz="2000" dirty="0"/>
              <a:t> button, and notice the Outline tab and the groups of commands that appear for editing outlines. Click the </a:t>
            </a:r>
            <a:r>
              <a:rPr lang="en-US" sz="2000" b="1" dirty="0"/>
              <a:t>Close Outline View</a:t>
            </a:r>
            <a:r>
              <a:rPr lang="en-US" sz="2000" dirty="0"/>
              <a:t> button.</a:t>
            </a:r>
          </a:p>
          <a:p>
            <a:pPr marL="457200" indent="-457200">
              <a:buFont typeface="+mj-lt"/>
              <a:buAutoNum type="arabicPeriod" startAt="6"/>
            </a:pPr>
            <a:r>
              <a:rPr lang="en-US" sz="2000" dirty="0" smtClean="0"/>
              <a:t>Click </a:t>
            </a:r>
            <a:r>
              <a:rPr lang="en-US" sz="2000" dirty="0"/>
              <a:t>the </a:t>
            </a:r>
            <a:r>
              <a:rPr lang="en-US" sz="2000" b="1" dirty="0"/>
              <a:t>View</a:t>
            </a:r>
            <a:r>
              <a:rPr lang="en-US" sz="2000" dirty="0"/>
              <a:t> tab, then click the </a:t>
            </a:r>
            <a:r>
              <a:rPr lang="en-US" sz="2000" b="1" dirty="0"/>
              <a:t>Draft</a:t>
            </a:r>
            <a:r>
              <a:rPr lang="en-US" sz="2000" dirty="0"/>
              <a:t> view button. This view is typically used for editing text.</a:t>
            </a:r>
          </a:p>
          <a:p>
            <a:pPr marL="457200" indent="-457200">
              <a:buFont typeface="+mj-lt"/>
              <a:buAutoNum type="arabicPeriod" startAt="6"/>
            </a:pPr>
            <a:r>
              <a:rPr lang="en-US" sz="2000" dirty="0" smtClean="0"/>
              <a:t>Click </a:t>
            </a:r>
            <a:r>
              <a:rPr lang="en-US" sz="2000" dirty="0"/>
              <a:t>the </a:t>
            </a:r>
            <a:r>
              <a:rPr lang="en-US" sz="2000" b="1" dirty="0"/>
              <a:t>Print Layout</a:t>
            </a:r>
            <a:r>
              <a:rPr lang="en-US" sz="2000" dirty="0"/>
              <a:t> view button.</a:t>
            </a:r>
          </a:p>
          <a:p>
            <a:pPr marL="457200" indent="-457200">
              <a:buFont typeface="+mj-lt"/>
              <a:buAutoNum type="arabicPeriod" startAt="6"/>
            </a:pPr>
            <a:r>
              <a:rPr lang="en-US" sz="2000" dirty="0" smtClean="0"/>
              <a:t>Note the </a:t>
            </a:r>
            <a:r>
              <a:rPr lang="en-US" sz="2000" dirty="0"/>
              <a:t>View options buttons are </a:t>
            </a:r>
            <a:r>
              <a:rPr lang="en-US" sz="2000" dirty="0" smtClean="0"/>
              <a:t>available </a:t>
            </a:r>
            <a:r>
              <a:rPr lang="en-US" sz="2000" dirty="0"/>
              <a:t>on the status bar at the bottom right of your screen. Click each button and compare the </a:t>
            </a:r>
            <a:r>
              <a:rPr lang="en-US" sz="2000" dirty="0" smtClean="0"/>
              <a:t>views </a:t>
            </a:r>
            <a:r>
              <a:rPr lang="en-US" sz="2000" dirty="0"/>
              <a:t>with the views you accessed from the Document Views tab.</a:t>
            </a:r>
          </a:p>
          <a:p>
            <a:r>
              <a:rPr lang="en-US" sz="2000" b="1" dirty="0" smtClean="0"/>
              <a:t>LEAVE</a:t>
            </a:r>
            <a:r>
              <a:rPr lang="en-US" sz="2000" dirty="0" smtClean="0"/>
              <a:t> </a:t>
            </a:r>
            <a:r>
              <a:rPr lang="en-US" sz="2000" dirty="0"/>
              <a:t>the document open to use in the next exercise.</a:t>
            </a:r>
          </a:p>
        </p:txBody>
      </p:sp>
    </p:spTree>
    <p:extLst>
      <p:ext uri="{BB962C8B-B14F-4D97-AF65-F5344CB8AC3E}">
        <p14:creationId xmlns:p14="http://schemas.microsoft.com/office/powerpoint/2010/main" val="3377331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dirty="0" smtClean="0">
                <a:ea typeface="+mj-ea"/>
                <a:cs typeface="+mj-cs"/>
              </a:rPr>
              <a:t>Using Show Commands</a:t>
            </a:r>
          </a:p>
        </p:txBody>
      </p:sp>
      <p:sp>
        <p:nvSpPr>
          <p:cNvPr id="21506" name="Rectangle 3"/>
          <p:cNvSpPr>
            <a:spLocks noGrp="1" noChangeArrowheads="1"/>
          </p:cNvSpPr>
          <p:nvPr>
            <p:ph type="body" idx="1"/>
          </p:nvPr>
        </p:nvSpPr>
        <p:spPr>
          <a:xfrm>
            <a:off x="457200" y="1600200"/>
            <a:ext cx="8229600" cy="4876800"/>
          </a:xfrm>
        </p:spPr>
        <p:txBody>
          <a:bodyPr/>
          <a:lstStyle/>
          <a:p>
            <a:r>
              <a:rPr lang="en-US" sz="2400" dirty="0"/>
              <a:t>The Show command group offers options for displaying </a:t>
            </a:r>
            <a:r>
              <a:rPr lang="en-US" sz="2400" dirty="0" smtClean="0"/>
              <a:t>onscreen </a:t>
            </a:r>
            <a:r>
              <a:rPr lang="en-US" sz="2400" dirty="0"/>
              <a:t>features that can help you create, edit, and navigate your document. </a:t>
            </a:r>
            <a:endParaRPr lang="en-US" sz="2400" dirty="0" smtClean="0"/>
          </a:p>
          <a:p>
            <a:r>
              <a:rPr lang="en-US" sz="2400" dirty="0" smtClean="0"/>
              <a:t>In the following exercise, </a:t>
            </a:r>
            <a:r>
              <a:rPr lang="en-US" sz="2400" dirty="0"/>
              <a:t>you display the ruler and gridlines. You also use the Navigation Pane to browse by headings and by page and to search for text</a:t>
            </a:r>
            <a:r>
              <a:rPr lang="en-US" sz="2400" dirty="0" smtClean="0"/>
              <a:t>.</a:t>
            </a:r>
            <a:endParaRPr lang="en-US" sz="2400" dirty="0"/>
          </a:p>
        </p:txBody>
      </p:sp>
    </p:spTree>
    <p:extLst>
      <p:ext uri="{BB962C8B-B14F-4D97-AF65-F5344CB8AC3E}">
        <p14:creationId xmlns:p14="http://schemas.microsoft.com/office/powerpoint/2010/main" val="404174745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dirty="0"/>
              <a:t>Using Show Commands</a:t>
            </a:r>
            <a:endParaRPr lang="en-US" dirty="0" smtClean="0">
              <a:ea typeface="+mj-ea"/>
              <a:cs typeface="+mj-cs"/>
            </a:endParaRPr>
          </a:p>
        </p:txBody>
      </p:sp>
      <p:sp>
        <p:nvSpPr>
          <p:cNvPr id="21506" name="Rectangle 3"/>
          <p:cNvSpPr>
            <a:spLocks noGrp="1" noChangeArrowheads="1"/>
          </p:cNvSpPr>
          <p:nvPr>
            <p:ph type="body" idx="1"/>
          </p:nvPr>
        </p:nvSpPr>
        <p:spPr>
          <a:xfrm>
            <a:off x="431800" y="1600200"/>
            <a:ext cx="8229600" cy="4876800"/>
          </a:xfrm>
        </p:spPr>
        <p:txBody>
          <a:bodyPr/>
          <a:lstStyle/>
          <a:p>
            <a:r>
              <a:rPr lang="en-US" sz="2400" b="1" i="1" dirty="0"/>
              <a:t>Rulers</a:t>
            </a:r>
            <a:r>
              <a:rPr lang="en-US" sz="2400" i="1" dirty="0"/>
              <a:t> </a:t>
            </a:r>
            <a:r>
              <a:rPr lang="en-US" sz="2400" dirty="0"/>
              <a:t>are measuring tools to align text, graphics, and other elements used within a document. </a:t>
            </a:r>
            <a:endParaRPr lang="en-US" sz="2400" dirty="0" smtClean="0"/>
          </a:p>
          <a:p>
            <a:r>
              <a:rPr lang="en-US" sz="2400" dirty="0" smtClean="0"/>
              <a:t>The </a:t>
            </a:r>
            <a:r>
              <a:rPr lang="en-US" sz="2400" dirty="0"/>
              <a:t>top and bottom margins of a document can be easily adjusted manually using the vertical scroll bar. </a:t>
            </a:r>
            <a:endParaRPr lang="en-US" sz="2400" dirty="0" smtClean="0"/>
          </a:p>
          <a:p>
            <a:r>
              <a:rPr lang="en-US" sz="2400" dirty="0" smtClean="0"/>
              <a:t>The </a:t>
            </a:r>
            <a:r>
              <a:rPr lang="en-US" sz="2400" dirty="0"/>
              <a:t>horizontal ruler can be used to change a document’s first-line indent, hanging indent, and left and right indents. </a:t>
            </a:r>
            <a:endParaRPr lang="en-US" sz="2400" dirty="0" smtClean="0"/>
          </a:p>
          <a:p>
            <a:r>
              <a:rPr lang="en-US" sz="2400" dirty="0" smtClean="0"/>
              <a:t>The markers  </a:t>
            </a:r>
            <a:r>
              <a:rPr lang="en-US" sz="2400" b="1" dirty="0" smtClean="0"/>
              <a:t>    </a:t>
            </a:r>
            <a:r>
              <a:rPr lang="en-US" sz="2400" dirty="0" smtClean="0"/>
              <a:t>display </a:t>
            </a:r>
            <a:r>
              <a:rPr lang="en-US" sz="2400" dirty="0"/>
              <a:t>on the ruler as </a:t>
            </a:r>
            <a:r>
              <a:rPr lang="en-US" sz="2400" dirty="0" smtClean="0"/>
              <a:t>hanging indent        ,</a:t>
            </a:r>
            <a:br>
              <a:rPr lang="en-US" sz="2400" dirty="0" smtClean="0"/>
            </a:br>
            <a:r>
              <a:rPr lang="en-US" sz="2400" dirty="0" smtClean="0"/>
              <a:t>left indent</a:t>
            </a:r>
            <a:r>
              <a:rPr lang="en-US" sz="2400" b="1" dirty="0" smtClean="0"/>
              <a:t>     </a:t>
            </a:r>
            <a:r>
              <a:rPr lang="en-US" sz="2400" dirty="0" smtClean="0"/>
              <a:t>, </a:t>
            </a:r>
            <a:r>
              <a:rPr lang="en-US" sz="2400" dirty="0"/>
              <a:t>and</a:t>
            </a:r>
            <a:r>
              <a:rPr lang="en-US" sz="2400" b="1" dirty="0"/>
              <a:t> </a:t>
            </a:r>
            <a:r>
              <a:rPr lang="en-US" sz="2400" dirty="0"/>
              <a:t>right </a:t>
            </a:r>
            <a:r>
              <a:rPr lang="en-US" sz="2400" dirty="0" smtClean="0"/>
              <a:t>indent     . </a:t>
            </a:r>
            <a:r>
              <a:rPr lang="en-US" sz="2400" dirty="0"/>
              <a:t>Manual tab settings </a:t>
            </a:r>
            <a:r>
              <a:rPr lang="en-US" sz="2400" dirty="0" smtClean="0"/>
              <a:t/>
            </a:r>
            <a:br>
              <a:rPr lang="en-US" sz="2400" dirty="0" smtClean="0"/>
            </a:br>
            <a:r>
              <a:rPr lang="en-US" sz="2400" dirty="0" smtClean="0"/>
              <a:t>can </a:t>
            </a:r>
            <a:r>
              <a:rPr lang="en-US" sz="2400" dirty="0"/>
              <a:t>be set on the horizontal ruler without launching the dialog box</a:t>
            </a:r>
            <a:r>
              <a:rPr lang="en-US" sz="2400" dirty="0" smtClean="0"/>
              <a:t>.</a:t>
            </a:r>
            <a:endParaRPr lang="en-US" sz="2400" dirty="0"/>
          </a:p>
        </p:txBody>
      </p:sp>
      <p:pic>
        <p:nvPicPr>
          <p:cNvPr id="3" name="Picture 2" descr="marker.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530376" y="4127664"/>
            <a:ext cx="371574" cy="328934"/>
          </a:xfrm>
          <a:prstGeom prst="rect">
            <a:avLst/>
          </a:prstGeom>
        </p:spPr>
      </p:pic>
      <p:pic>
        <p:nvPicPr>
          <p:cNvPr id="10" name="Picture 9" descr="hanging.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812360" y="4077072"/>
            <a:ext cx="565324" cy="363976"/>
          </a:xfrm>
          <a:prstGeom prst="rect">
            <a:avLst/>
          </a:prstGeom>
        </p:spPr>
      </p:pic>
      <p:pic>
        <p:nvPicPr>
          <p:cNvPr id="8" name="Picture 7" descr="left.p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195736" y="4437112"/>
            <a:ext cx="352276" cy="365570"/>
          </a:xfrm>
          <a:prstGeom prst="rect">
            <a:avLst/>
          </a:prstGeom>
        </p:spPr>
      </p:pic>
      <p:pic>
        <p:nvPicPr>
          <p:cNvPr id="9" name="Picture 8" descr="right.png"/>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762624" y="4437112"/>
            <a:ext cx="371574" cy="392606"/>
          </a:xfrm>
          <a:prstGeom prst="rect">
            <a:avLst/>
          </a:prstGeom>
        </p:spPr>
      </p:pic>
    </p:spTree>
    <p:extLst>
      <p:ext uri="{BB962C8B-B14F-4D97-AF65-F5344CB8AC3E}">
        <p14:creationId xmlns:p14="http://schemas.microsoft.com/office/powerpoint/2010/main" val="353357556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dirty="0"/>
              <a:t>Using Show Commands</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r>
              <a:rPr lang="en-US" sz="2000" b="1" i="1" dirty="0"/>
              <a:t>Gridlines</a:t>
            </a:r>
            <a:r>
              <a:rPr lang="en-US" sz="2000" dirty="0"/>
              <a:t> provide a grid of vertical and horizontal lines that help you align graphics and other objects in your </a:t>
            </a:r>
            <a:r>
              <a:rPr lang="en-US" sz="2000" dirty="0" smtClean="0"/>
              <a:t>documents. </a:t>
            </a:r>
            <a:r>
              <a:rPr lang="en-US" sz="2000" dirty="0"/>
              <a:t>Gridlines are displayed only in Print Layout view</a:t>
            </a:r>
            <a:r>
              <a:rPr lang="en-US" sz="2000" dirty="0" smtClean="0"/>
              <a:t>.</a:t>
            </a:r>
          </a:p>
          <a:p>
            <a:r>
              <a:rPr lang="en-US" sz="2000" dirty="0"/>
              <a:t>The </a:t>
            </a:r>
            <a:r>
              <a:rPr lang="en-US" sz="2000" b="1" i="1" dirty="0"/>
              <a:t>Navigation Pane</a:t>
            </a:r>
            <a:r>
              <a:rPr lang="en-US" sz="2000" dirty="0"/>
              <a:t> appears in the left side of the window when you select its command in the Show group. The Navigation Pane has three </a:t>
            </a:r>
            <a:r>
              <a:rPr lang="en-US" sz="2000" dirty="0" smtClean="0"/>
              <a:t>tabs: </a:t>
            </a:r>
          </a:p>
          <a:p>
            <a:r>
              <a:rPr lang="en-US" sz="2000" dirty="0" smtClean="0"/>
              <a:t>The </a:t>
            </a:r>
            <a:r>
              <a:rPr lang="en-US" sz="2000" dirty="0"/>
              <a:t>first tab, Browse Headings in your document, displays the structure of your document by levels based on the document’s headings. </a:t>
            </a:r>
            <a:endParaRPr lang="en-US" sz="2000" dirty="0" smtClean="0"/>
          </a:p>
          <a:p>
            <a:r>
              <a:rPr lang="en-US" sz="2000" dirty="0" smtClean="0"/>
              <a:t>The </a:t>
            </a:r>
            <a:r>
              <a:rPr lang="en-US" sz="2000" dirty="0"/>
              <a:t>second tab, Browse Pages in your document, displays </a:t>
            </a:r>
            <a:r>
              <a:rPr lang="en-US" sz="2000" b="1" i="1" dirty="0"/>
              <a:t>thumbnails—</a:t>
            </a:r>
            <a:r>
              <a:rPr lang="en-US" sz="2000" dirty="0"/>
              <a:t>tiny images of your document pages. </a:t>
            </a:r>
            <a:endParaRPr lang="en-US" sz="2000" dirty="0" smtClean="0"/>
          </a:p>
          <a:p>
            <a:r>
              <a:rPr lang="en-US" sz="2000" dirty="0" smtClean="0"/>
              <a:t>The </a:t>
            </a:r>
            <a:r>
              <a:rPr lang="en-US" sz="2000" dirty="0"/>
              <a:t>third tab, Browse the results from the current search, displays a list of search results when you have used the Navigation Pane’s search tool (marked by a search box and magnifying glass icon) to look for particular text or objects in your document.</a:t>
            </a:r>
          </a:p>
          <a:p>
            <a:endParaRPr lang="en-US" sz="2400" dirty="0"/>
          </a:p>
        </p:txBody>
      </p:sp>
    </p:spTree>
    <p:extLst>
      <p:ext uri="{BB962C8B-B14F-4D97-AF65-F5344CB8AC3E}">
        <p14:creationId xmlns:p14="http://schemas.microsoft.com/office/powerpoint/2010/main" val="101296287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dirty="0"/>
              <a:t>Using Show Commands</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r>
              <a:rPr lang="en-US" sz="2400" dirty="0"/>
              <a:t>The search box lists the text or objects found in the document in the order those elements appear in the document. </a:t>
            </a:r>
            <a:r>
              <a:rPr lang="en-US" sz="2400" dirty="0" smtClean="0"/>
              <a:t>The </a:t>
            </a:r>
            <a:r>
              <a:rPr lang="en-US" sz="2400" dirty="0"/>
              <a:t>document appears highlighted in yellow and the text is bolded in the </a:t>
            </a:r>
            <a:r>
              <a:rPr lang="en-US" sz="2400" i="1" dirty="0"/>
              <a:t>Browse the results from the current search</a:t>
            </a:r>
            <a:r>
              <a:rPr lang="en-US" sz="2400" dirty="0"/>
              <a:t> tab. </a:t>
            </a:r>
            <a:endParaRPr lang="en-US" sz="2400" dirty="0" smtClean="0"/>
          </a:p>
          <a:p>
            <a:r>
              <a:rPr lang="en-US" sz="2400" dirty="0" smtClean="0"/>
              <a:t>In </a:t>
            </a:r>
            <a:r>
              <a:rPr lang="en-US" sz="2400" dirty="0"/>
              <a:t>the first tab, </a:t>
            </a:r>
            <a:r>
              <a:rPr lang="en-US" sz="2400" i="1" dirty="0"/>
              <a:t>Browse the headings in your document</a:t>
            </a:r>
            <a:r>
              <a:rPr lang="en-US" sz="2400" dirty="0"/>
              <a:t>, the section that has the found instance will appear </a:t>
            </a:r>
            <a:r>
              <a:rPr lang="en-US" sz="2400" dirty="0" smtClean="0"/>
              <a:t>highlighted.</a:t>
            </a:r>
          </a:p>
          <a:p>
            <a:r>
              <a:rPr lang="en-US" sz="2400" dirty="0" smtClean="0"/>
              <a:t>In </a:t>
            </a:r>
            <a:r>
              <a:rPr lang="en-US" sz="2400" dirty="0"/>
              <a:t>the second tab, </a:t>
            </a:r>
            <a:r>
              <a:rPr lang="en-US" sz="2400" i="1" dirty="0"/>
              <a:t>Browse Pages in your document</a:t>
            </a:r>
            <a:r>
              <a:rPr lang="en-US" sz="2400" dirty="0"/>
              <a:t>, the thumbnail instances found will appear highlighted in yellow. To clear the search box, click the X in that box. </a:t>
            </a:r>
          </a:p>
          <a:p>
            <a:r>
              <a:rPr lang="en-US" sz="2400" dirty="0"/>
              <a:t>In </a:t>
            </a:r>
            <a:r>
              <a:rPr lang="en-US" sz="2400" dirty="0" smtClean="0"/>
              <a:t>the following exercise, </a:t>
            </a:r>
            <a:r>
              <a:rPr lang="en-US" sz="2400" dirty="0"/>
              <a:t>you learn to use show commands. The Navigation Pane will be discussed later in this lesson.</a:t>
            </a:r>
          </a:p>
        </p:txBody>
      </p:sp>
    </p:spTree>
    <p:extLst>
      <p:ext uri="{BB962C8B-B14F-4D97-AF65-F5344CB8AC3E}">
        <p14:creationId xmlns:p14="http://schemas.microsoft.com/office/powerpoint/2010/main" val="367653152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dirty="0" smtClean="0">
                <a:ea typeface="+mj-ea"/>
                <a:cs typeface="+mj-cs"/>
              </a:rPr>
              <a:t>Step-by-Step: Use Show Commands</a:t>
            </a:r>
          </a:p>
        </p:txBody>
      </p:sp>
      <p:sp>
        <p:nvSpPr>
          <p:cNvPr id="21506" name="Rectangle 3"/>
          <p:cNvSpPr>
            <a:spLocks noGrp="1" noChangeArrowheads="1"/>
          </p:cNvSpPr>
          <p:nvPr>
            <p:ph type="body" idx="1"/>
          </p:nvPr>
        </p:nvSpPr>
        <p:spPr>
          <a:xfrm>
            <a:off x="457200" y="1600200"/>
            <a:ext cx="8229600" cy="4876800"/>
          </a:xfrm>
        </p:spPr>
        <p:txBody>
          <a:bodyPr/>
          <a:lstStyle/>
          <a:p>
            <a:r>
              <a:rPr lang="en-US" sz="2400" b="1" dirty="0"/>
              <a:t>USE</a:t>
            </a:r>
            <a:r>
              <a:rPr lang="en-US" sz="2400" dirty="0"/>
              <a:t> the document that is open from the previous exercise.</a:t>
            </a:r>
          </a:p>
          <a:p>
            <a:pPr marL="457200" indent="-457200">
              <a:buFont typeface="+mj-lt"/>
              <a:buAutoNum type="arabicPeriod"/>
            </a:pPr>
            <a:r>
              <a:rPr lang="en-US" sz="2400" dirty="0" smtClean="0"/>
              <a:t>In </a:t>
            </a:r>
            <a:r>
              <a:rPr lang="en-US" sz="2400" dirty="0"/>
              <a:t>the Show command group, click the Ruler check box to insert a check mark and activate the command. The horizontal and </a:t>
            </a:r>
            <a:r>
              <a:rPr lang="en-US" sz="2400" dirty="0" smtClean="0"/>
              <a:t/>
            </a:r>
            <a:br>
              <a:rPr lang="en-US" sz="2400" dirty="0" smtClean="0"/>
            </a:br>
            <a:r>
              <a:rPr lang="en-US" sz="2400" dirty="0" smtClean="0"/>
              <a:t>vertical </a:t>
            </a:r>
            <a:r>
              <a:rPr lang="en-US" sz="2400" dirty="0"/>
              <a:t>rulers </a:t>
            </a:r>
            <a:r>
              <a:rPr lang="en-US" sz="2400" dirty="0" smtClean="0"/>
              <a:t/>
            </a:r>
            <a:br>
              <a:rPr lang="en-US" sz="2400" dirty="0" smtClean="0"/>
            </a:br>
            <a:r>
              <a:rPr lang="en-US" sz="2400" dirty="0" smtClean="0"/>
              <a:t>appear</a:t>
            </a:r>
            <a:r>
              <a:rPr lang="en-US" sz="2400" dirty="0"/>
              <a:t>.</a:t>
            </a:r>
          </a:p>
          <a:p>
            <a:pPr marL="457200" indent="-457200">
              <a:buFont typeface="+mj-lt"/>
              <a:buAutoNum type="arabicPeriod"/>
            </a:pPr>
            <a:r>
              <a:rPr lang="en-US" sz="2400" dirty="0" smtClean="0"/>
              <a:t>Click </a:t>
            </a:r>
            <a:r>
              <a:rPr lang="en-US" sz="2400" dirty="0"/>
              <a:t>the </a:t>
            </a:r>
            <a:r>
              <a:rPr lang="en-US" sz="2400" dirty="0" smtClean="0"/>
              <a:t/>
            </a:r>
            <a:br>
              <a:rPr lang="en-US" sz="2400" dirty="0" smtClean="0"/>
            </a:br>
            <a:r>
              <a:rPr lang="en-US" sz="2400" b="1" dirty="0" smtClean="0"/>
              <a:t>Gridlines</a:t>
            </a:r>
            <a:r>
              <a:rPr lang="en-US" sz="2400" dirty="0" smtClean="0"/>
              <a:t> </a:t>
            </a:r>
            <a:r>
              <a:rPr lang="en-US" sz="2400" dirty="0"/>
              <a:t>check </a:t>
            </a:r>
            <a:r>
              <a:rPr lang="en-US" sz="2400" dirty="0" smtClean="0"/>
              <a:t/>
            </a:r>
            <a:br>
              <a:rPr lang="en-US" sz="2400" dirty="0" smtClean="0"/>
            </a:br>
            <a:r>
              <a:rPr lang="en-US" sz="2400" dirty="0" smtClean="0"/>
              <a:t>box</a:t>
            </a:r>
            <a:r>
              <a:rPr lang="en-US" sz="2400" dirty="0"/>
              <a:t>. A grid </a:t>
            </a:r>
            <a:r>
              <a:rPr lang="en-US" sz="2400" dirty="0" smtClean="0"/>
              <a:t>ap-</a:t>
            </a:r>
            <a:br>
              <a:rPr lang="en-US" sz="2400" dirty="0" smtClean="0"/>
            </a:br>
            <a:r>
              <a:rPr lang="en-US" sz="2400" dirty="0" smtClean="0"/>
              <a:t>pears </a:t>
            </a:r>
            <a:r>
              <a:rPr lang="en-US" sz="2400" dirty="0"/>
              <a:t>behind </a:t>
            </a:r>
            <a:r>
              <a:rPr lang="en-US" sz="2400" dirty="0" smtClean="0"/>
              <a:t/>
            </a:r>
            <a:br>
              <a:rPr lang="en-US" sz="2400" dirty="0" smtClean="0"/>
            </a:br>
            <a:r>
              <a:rPr lang="en-US" sz="2400" dirty="0" smtClean="0"/>
              <a:t>text </a:t>
            </a:r>
            <a:r>
              <a:rPr lang="en-US" sz="2400" dirty="0"/>
              <a:t>on the page, </a:t>
            </a:r>
            <a:r>
              <a:rPr lang="en-US" sz="2400" dirty="0" smtClean="0"/>
              <a:t/>
            </a:r>
            <a:br>
              <a:rPr lang="en-US" sz="2400" dirty="0" smtClean="0"/>
            </a:br>
            <a:r>
              <a:rPr lang="en-US" sz="2400" dirty="0" smtClean="0"/>
              <a:t>as </a:t>
            </a:r>
            <a:r>
              <a:rPr lang="en-US" sz="2400" dirty="0"/>
              <a:t>shown </a:t>
            </a:r>
            <a:r>
              <a:rPr lang="en-US" sz="2400" dirty="0" smtClean="0"/>
              <a:t>at right.</a:t>
            </a:r>
            <a:endParaRPr lang="en-US" sz="2400" dirty="0"/>
          </a:p>
        </p:txBody>
      </p:sp>
      <p:pic>
        <p:nvPicPr>
          <p:cNvPr id="4" name="Picture 3" descr="02.06a.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420532" y="2832402"/>
            <a:ext cx="5007331" cy="3546859"/>
          </a:xfrm>
          <a:prstGeom prst="rect">
            <a:avLst/>
          </a:prstGeom>
        </p:spPr>
      </p:pic>
    </p:spTree>
    <p:extLst>
      <p:ext uri="{BB962C8B-B14F-4D97-AF65-F5344CB8AC3E}">
        <p14:creationId xmlns:p14="http://schemas.microsoft.com/office/powerpoint/2010/main" val="162037098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dirty="0" smtClean="0">
                <a:ea typeface="+mj-ea"/>
                <a:cs typeface="+mj-cs"/>
              </a:rPr>
              <a:t>Objectives</a:t>
            </a:r>
          </a:p>
        </p:txBody>
      </p:sp>
      <p:pic>
        <p:nvPicPr>
          <p:cNvPr id="3" name="Picture 2" descr="02.Matrix.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18160" y="1795955"/>
            <a:ext cx="8077200" cy="4041316"/>
          </a:xfrm>
          <a:prstGeom prst="rect">
            <a:avLst/>
          </a:prstGeom>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dirty="0"/>
              <a:t>Step-by-Step: Use Show Commands</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pPr marL="457200" indent="-457200">
              <a:buFont typeface="+mj-lt"/>
              <a:buAutoNum type="arabicPeriod" startAt="3"/>
            </a:pPr>
            <a:r>
              <a:rPr lang="en-US" sz="2400" dirty="0" smtClean="0"/>
              <a:t>Click </a:t>
            </a:r>
            <a:r>
              <a:rPr lang="en-US" sz="2400" dirty="0"/>
              <a:t>the </a:t>
            </a:r>
            <a:r>
              <a:rPr lang="en-US" sz="2400" b="1" dirty="0"/>
              <a:t>Gridlines</a:t>
            </a:r>
            <a:r>
              <a:rPr lang="en-US" sz="2400" dirty="0"/>
              <a:t> check box to remove check marks.</a:t>
            </a:r>
          </a:p>
          <a:p>
            <a:pPr marL="457200" indent="-457200">
              <a:buFont typeface="+mj-lt"/>
              <a:buAutoNum type="arabicPeriod" startAt="3"/>
            </a:pPr>
            <a:r>
              <a:rPr lang="en-US" sz="2400" dirty="0" smtClean="0"/>
              <a:t>Click </a:t>
            </a:r>
            <a:r>
              <a:rPr lang="en-US" sz="2400" dirty="0"/>
              <a:t>the </a:t>
            </a:r>
            <a:r>
              <a:rPr lang="en-US" sz="2400" b="1" dirty="0"/>
              <a:t>Rule</a:t>
            </a:r>
            <a:r>
              <a:rPr lang="en-US" sz="2400" dirty="0"/>
              <a:t>r check box to remove the rulers from view.</a:t>
            </a:r>
          </a:p>
          <a:p>
            <a:r>
              <a:rPr lang="en-US" sz="2400" b="1" dirty="0" smtClean="0"/>
              <a:t>LEAVE</a:t>
            </a:r>
            <a:r>
              <a:rPr lang="en-US" sz="2400" dirty="0" smtClean="0"/>
              <a:t> </a:t>
            </a:r>
            <a:r>
              <a:rPr lang="en-US" sz="2400" dirty="0"/>
              <a:t>the document open to use in the next exercise</a:t>
            </a:r>
            <a:r>
              <a:rPr lang="en-US" sz="2400" dirty="0" smtClean="0"/>
              <a:t>.</a:t>
            </a:r>
            <a:endParaRPr lang="en-US" sz="2400" dirty="0"/>
          </a:p>
        </p:txBody>
      </p:sp>
    </p:spTree>
    <p:extLst>
      <p:ext uri="{BB962C8B-B14F-4D97-AF65-F5344CB8AC3E}">
        <p14:creationId xmlns:p14="http://schemas.microsoft.com/office/powerpoint/2010/main" val="380123767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dirty="0" smtClean="0">
                <a:ea typeface="+mj-ea"/>
                <a:cs typeface="+mj-cs"/>
              </a:rPr>
              <a:t>Using Zoom</a:t>
            </a:r>
          </a:p>
        </p:txBody>
      </p:sp>
      <p:sp>
        <p:nvSpPr>
          <p:cNvPr id="21506" name="Rectangle 3"/>
          <p:cNvSpPr>
            <a:spLocks noGrp="1" noChangeArrowheads="1"/>
          </p:cNvSpPr>
          <p:nvPr>
            <p:ph type="body" idx="1"/>
          </p:nvPr>
        </p:nvSpPr>
        <p:spPr>
          <a:xfrm>
            <a:off x="457200" y="1600200"/>
            <a:ext cx="8229600" cy="4876800"/>
          </a:xfrm>
        </p:spPr>
        <p:txBody>
          <a:bodyPr/>
          <a:lstStyle/>
          <a:p>
            <a:r>
              <a:rPr lang="en-US" sz="2400" dirty="0"/>
              <a:t>The Zoom group of commands lets you zoom in to get a closer view of a page or zoom out to see more of the document at a smaller size. </a:t>
            </a:r>
            <a:endParaRPr lang="en-US" sz="2400" dirty="0" smtClean="0"/>
          </a:p>
          <a:p>
            <a:r>
              <a:rPr lang="en-US" sz="2400" dirty="0" smtClean="0"/>
              <a:t>These </a:t>
            </a:r>
            <a:r>
              <a:rPr lang="en-US" sz="2400" dirty="0"/>
              <a:t>commands also enable you to determine how many document pages Word displays within a single screen. </a:t>
            </a:r>
            <a:endParaRPr lang="en-US" sz="2400" dirty="0" smtClean="0"/>
          </a:p>
          <a:p>
            <a:r>
              <a:rPr lang="en-US" sz="2400" dirty="0" smtClean="0"/>
              <a:t>In the following exercise, </a:t>
            </a:r>
            <a:r>
              <a:rPr lang="en-US" sz="2400" dirty="0"/>
              <a:t>you use the Zoom commands to view one or two pages; you also use the Zoom slider in the status bar to increase or decrease the size of the displayed image</a:t>
            </a:r>
            <a:r>
              <a:rPr lang="en-US" sz="2400" dirty="0" smtClean="0"/>
              <a:t>.</a:t>
            </a:r>
            <a:endParaRPr lang="en-US" sz="2400" dirty="0"/>
          </a:p>
        </p:txBody>
      </p:sp>
    </p:spTree>
    <p:extLst>
      <p:ext uri="{BB962C8B-B14F-4D97-AF65-F5344CB8AC3E}">
        <p14:creationId xmlns:p14="http://schemas.microsoft.com/office/powerpoint/2010/main" val="338281733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dirty="0"/>
              <a:t>Using Zoom</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r>
              <a:rPr lang="en-US" sz="2400" dirty="0"/>
              <a:t>Within the Zoom group, the Page Width button expands your document to fit the width of the window. </a:t>
            </a:r>
            <a:endParaRPr lang="en-US" sz="2400" dirty="0" smtClean="0"/>
          </a:p>
          <a:p>
            <a:r>
              <a:rPr lang="en-US" sz="2400" dirty="0" smtClean="0"/>
              <a:t>The </a:t>
            </a:r>
            <a:r>
              <a:rPr lang="en-US" sz="2400" dirty="0"/>
              <a:t>Zoom button launches the Zoom dialog box, where you have more options for zooming in and out. </a:t>
            </a:r>
            <a:endParaRPr lang="en-US" sz="2400" dirty="0" smtClean="0"/>
          </a:p>
          <a:p>
            <a:r>
              <a:rPr lang="en-US" sz="2400" dirty="0" smtClean="0"/>
              <a:t>In </a:t>
            </a:r>
            <a:r>
              <a:rPr lang="en-US" sz="2400" dirty="0"/>
              <a:t>the Zoom to section, you can expand the document by clicking a specific zoom amount up to 200%. </a:t>
            </a:r>
            <a:endParaRPr lang="en-US" sz="2400" dirty="0" smtClean="0"/>
          </a:p>
          <a:p>
            <a:r>
              <a:rPr lang="en-US" sz="2400" dirty="0" smtClean="0"/>
              <a:t>The </a:t>
            </a:r>
            <a:r>
              <a:rPr lang="en-US" sz="2400" dirty="0"/>
              <a:t>Zoom slider can also be used to zoom in and out; this slider is located in the bottom right of your screen on the status bar.</a:t>
            </a:r>
          </a:p>
          <a:p>
            <a:endParaRPr lang="en-US" sz="2400" dirty="0"/>
          </a:p>
        </p:txBody>
      </p:sp>
    </p:spTree>
    <p:extLst>
      <p:ext uri="{BB962C8B-B14F-4D97-AF65-F5344CB8AC3E}">
        <p14:creationId xmlns:p14="http://schemas.microsoft.com/office/powerpoint/2010/main" val="53654971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dirty="0" smtClean="0">
                <a:ea typeface="+mj-ea"/>
                <a:cs typeface="+mj-cs"/>
              </a:rPr>
              <a:t>Step-by-Step: Use Zoom</a:t>
            </a:r>
          </a:p>
        </p:txBody>
      </p:sp>
      <p:sp>
        <p:nvSpPr>
          <p:cNvPr id="21506" name="Rectangle 3"/>
          <p:cNvSpPr>
            <a:spLocks noGrp="1" noChangeArrowheads="1"/>
          </p:cNvSpPr>
          <p:nvPr>
            <p:ph type="body" idx="1"/>
          </p:nvPr>
        </p:nvSpPr>
        <p:spPr>
          <a:xfrm>
            <a:off x="457200" y="1600200"/>
            <a:ext cx="8229600" cy="4876800"/>
          </a:xfrm>
        </p:spPr>
        <p:txBody>
          <a:bodyPr/>
          <a:lstStyle/>
          <a:p>
            <a:r>
              <a:rPr lang="en-US" sz="2400" b="1" dirty="0"/>
              <a:t>USE</a:t>
            </a:r>
            <a:r>
              <a:rPr lang="en-US" sz="2400" dirty="0"/>
              <a:t> the document that is open from the previous exercise.</a:t>
            </a:r>
          </a:p>
          <a:p>
            <a:pPr marL="457200" indent="-457200">
              <a:buFont typeface="+mj-lt"/>
              <a:buAutoNum type="arabicPeriod"/>
            </a:pPr>
            <a:r>
              <a:rPr lang="en-US" sz="2400" dirty="0" smtClean="0"/>
              <a:t>Click </a:t>
            </a:r>
            <a:r>
              <a:rPr lang="en-US" sz="2400" dirty="0"/>
              <a:t>the </a:t>
            </a:r>
            <a:r>
              <a:rPr lang="en-US" sz="2400" b="1" dirty="0"/>
              <a:t>One Page</a:t>
            </a:r>
            <a:r>
              <a:rPr lang="en-US" sz="2400" dirty="0"/>
              <a:t> button in the Zoom command group to display one entire page on the screen.</a:t>
            </a:r>
          </a:p>
          <a:p>
            <a:pPr marL="457200" indent="-457200">
              <a:buFont typeface="+mj-lt"/>
              <a:buAutoNum type="arabicPeriod"/>
            </a:pPr>
            <a:r>
              <a:rPr lang="en-US" sz="2400" dirty="0" smtClean="0"/>
              <a:t>Click </a:t>
            </a:r>
            <a:r>
              <a:rPr lang="en-US" sz="2400" dirty="0"/>
              <a:t>the </a:t>
            </a:r>
            <a:r>
              <a:rPr lang="en-US" sz="2400" b="1" dirty="0"/>
              <a:t>Two Pages</a:t>
            </a:r>
            <a:r>
              <a:rPr lang="en-US" sz="2400" dirty="0"/>
              <a:t> button to </a:t>
            </a:r>
            <a:r>
              <a:rPr lang="en-US" sz="2400" dirty="0" smtClean="0"/>
              <a:t>display two </a:t>
            </a:r>
            <a:r>
              <a:rPr lang="en-US" sz="2400" dirty="0"/>
              <a:t>pages.</a:t>
            </a:r>
          </a:p>
          <a:p>
            <a:pPr marL="457200" indent="-457200">
              <a:buFont typeface="+mj-lt"/>
              <a:buAutoNum type="arabicPeriod"/>
            </a:pPr>
            <a:r>
              <a:rPr lang="en-US" sz="2400" dirty="0" smtClean="0"/>
              <a:t>Click </a:t>
            </a:r>
            <a:r>
              <a:rPr lang="en-US" sz="2400" dirty="0"/>
              <a:t>the Zoom </a:t>
            </a:r>
            <a:r>
              <a:rPr lang="en-US" sz="2400" dirty="0" smtClean="0"/>
              <a:t>    button</a:t>
            </a:r>
            <a:r>
              <a:rPr lang="en-US" sz="2400" dirty="0"/>
              <a:t>. The Zoom dialog box appears, as </a:t>
            </a:r>
            <a:r>
              <a:rPr lang="en-US" sz="2400" dirty="0" smtClean="0"/>
              <a:t>shown below.</a:t>
            </a:r>
            <a:endParaRPr lang="en-US" sz="2400" dirty="0"/>
          </a:p>
          <a:p>
            <a:endParaRPr lang="en-US" sz="2400" dirty="0"/>
          </a:p>
        </p:txBody>
      </p:sp>
      <p:pic>
        <p:nvPicPr>
          <p:cNvPr id="4" name="Picture 3" descr="zoo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15816" y="3356992"/>
            <a:ext cx="303514" cy="406317"/>
          </a:xfrm>
          <a:prstGeom prst="rect">
            <a:avLst/>
          </a:prstGeom>
        </p:spPr>
      </p:pic>
      <p:pic>
        <p:nvPicPr>
          <p:cNvPr id="5" name="Picture 4" descr="02.07.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563888" y="3861048"/>
            <a:ext cx="5020733" cy="2520804"/>
          </a:xfrm>
          <a:prstGeom prst="rect">
            <a:avLst/>
          </a:prstGeom>
        </p:spPr>
      </p:pic>
    </p:spTree>
    <p:extLst>
      <p:ext uri="{BB962C8B-B14F-4D97-AF65-F5344CB8AC3E}">
        <p14:creationId xmlns:p14="http://schemas.microsoft.com/office/powerpoint/2010/main" val="370067866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dirty="0"/>
              <a:t>Step-by-Step: Use Zoom</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pPr marL="457200" indent="-457200">
              <a:buFont typeface="+mj-lt"/>
              <a:buAutoNum type="arabicPeriod" startAt="4"/>
            </a:pPr>
            <a:r>
              <a:rPr lang="en-US" sz="2400" dirty="0"/>
              <a:t>Click the radio button beside 200% in the Zoom to area of the dialog box, then click OK. The document image enlarges to twice its full size.</a:t>
            </a:r>
          </a:p>
          <a:p>
            <a:pPr marL="457200" indent="-457200">
              <a:buFont typeface="+mj-lt"/>
              <a:buAutoNum type="arabicPeriod" startAt="4"/>
            </a:pPr>
            <a:r>
              <a:rPr lang="en-US" sz="2400" dirty="0" smtClean="0"/>
              <a:t>Click </a:t>
            </a:r>
            <a:r>
              <a:rPr lang="en-US" sz="2400" dirty="0"/>
              <a:t>the </a:t>
            </a:r>
            <a:r>
              <a:rPr lang="en-US" sz="2400" b="1" dirty="0"/>
              <a:t>Zoom Out</a:t>
            </a:r>
            <a:r>
              <a:rPr lang="en-US" sz="2400" dirty="0"/>
              <a:t> </a:t>
            </a:r>
            <a:r>
              <a:rPr lang="en-US" sz="2400" dirty="0" smtClean="0"/>
              <a:t>     button </a:t>
            </a:r>
            <a:r>
              <a:rPr lang="en-US" sz="2400" dirty="0"/>
              <a:t>on </a:t>
            </a:r>
            <a:r>
              <a:rPr lang="en-US" sz="2400" dirty="0" smtClean="0"/>
              <a:t/>
            </a:r>
            <a:br>
              <a:rPr lang="en-US" sz="2400" dirty="0" smtClean="0"/>
            </a:br>
            <a:r>
              <a:rPr lang="en-US" sz="2400" dirty="0" smtClean="0"/>
              <a:t>the Zoom </a:t>
            </a:r>
            <a:r>
              <a:rPr lang="en-US" sz="2400" dirty="0"/>
              <a:t>slider, which is located </a:t>
            </a:r>
            <a:r>
              <a:rPr lang="en-US" sz="2400" dirty="0" smtClean="0"/>
              <a:t/>
            </a:r>
            <a:br>
              <a:rPr lang="en-US" sz="2400" dirty="0" smtClean="0"/>
            </a:br>
            <a:r>
              <a:rPr lang="en-US" sz="2400" dirty="0" smtClean="0"/>
              <a:t>at </a:t>
            </a:r>
            <a:r>
              <a:rPr lang="en-US" sz="2400" dirty="0"/>
              <a:t>the right end of the status bar </a:t>
            </a:r>
            <a:r>
              <a:rPr lang="en-US" sz="2400" dirty="0" smtClean="0"/>
              <a:t/>
            </a:r>
            <a:br>
              <a:rPr lang="en-US" sz="2400" dirty="0" smtClean="0"/>
            </a:br>
            <a:r>
              <a:rPr lang="en-US" sz="2400" dirty="0" smtClean="0"/>
              <a:t>(right)</a:t>
            </a:r>
            <a:r>
              <a:rPr lang="en-US" sz="2400" dirty="0"/>
              <a:t>. Each time you click the Zoom Out button, Word decreases the size of the displayed portion of your document by 10%. Click until the Zoom Out indicator displays </a:t>
            </a:r>
            <a:r>
              <a:rPr lang="en-US" sz="2400" b="1" dirty="0"/>
              <a:t>60%</a:t>
            </a:r>
            <a:r>
              <a:rPr lang="en-US" sz="2400" dirty="0"/>
              <a:t>.</a:t>
            </a:r>
          </a:p>
          <a:p>
            <a:pPr marL="457200" indent="-457200">
              <a:buFont typeface="+mj-lt"/>
              <a:buAutoNum type="arabicPeriod" startAt="4"/>
            </a:pPr>
            <a:r>
              <a:rPr lang="en-US" sz="2400" dirty="0" smtClean="0"/>
              <a:t>Click </a:t>
            </a:r>
            <a:r>
              <a:rPr lang="en-US" sz="2400" dirty="0"/>
              <a:t>the </a:t>
            </a:r>
            <a:r>
              <a:rPr lang="en-US" sz="2400" b="1" dirty="0"/>
              <a:t>Zoom </a:t>
            </a:r>
            <a:r>
              <a:rPr lang="en-US" sz="2400" b="1" dirty="0" smtClean="0"/>
              <a:t>In</a:t>
            </a:r>
            <a:r>
              <a:rPr lang="en-US" sz="2400" dirty="0" smtClean="0"/>
              <a:t>  </a:t>
            </a:r>
            <a:r>
              <a:rPr lang="en-US" sz="2400" b="1" dirty="0" smtClean="0"/>
              <a:t>   </a:t>
            </a:r>
            <a:r>
              <a:rPr lang="en-US" sz="2400" dirty="0" smtClean="0"/>
              <a:t> </a:t>
            </a:r>
            <a:r>
              <a:rPr lang="en-US" sz="2400" dirty="0"/>
              <a:t>button on the Zoom Slider, as shown </a:t>
            </a:r>
            <a:r>
              <a:rPr lang="en-US" sz="2400" dirty="0" smtClean="0"/>
              <a:t>above. </a:t>
            </a:r>
            <a:r>
              <a:rPr lang="en-US" sz="2400" dirty="0"/>
              <a:t>Zoom to </a:t>
            </a:r>
            <a:r>
              <a:rPr lang="en-US" sz="2400" b="1" dirty="0"/>
              <a:t>80%</a:t>
            </a:r>
            <a:r>
              <a:rPr lang="en-US" sz="2400" dirty="0"/>
              <a:t>.</a:t>
            </a:r>
          </a:p>
        </p:txBody>
      </p:sp>
      <p:pic>
        <p:nvPicPr>
          <p:cNvPr id="3" name="Picture 2" descr="ZoomOu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491880" y="2852936"/>
            <a:ext cx="379056" cy="285750"/>
          </a:xfrm>
          <a:prstGeom prst="rect">
            <a:avLst/>
          </a:prstGeom>
        </p:spPr>
      </p:pic>
      <p:pic>
        <p:nvPicPr>
          <p:cNvPr id="4" name="Picture 3" descr="02.08.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364088" y="2582003"/>
            <a:ext cx="3096261" cy="1320464"/>
          </a:xfrm>
          <a:prstGeom prst="rect">
            <a:avLst/>
          </a:prstGeom>
        </p:spPr>
      </p:pic>
      <p:pic>
        <p:nvPicPr>
          <p:cNvPr id="5" name="Picture 4" descr="ZoomIn.p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275856" y="5517232"/>
            <a:ext cx="392311" cy="305131"/>
          </a:xfrm>
          <a:prstGeom prst="rect">
            <a:avLst/>
          </a:prstGeom>
        </p:spPr>
      </p:pic>
    </p:spTree>
    <p:extLst>
      <p:ext uri="{BB962C8B-B14F-4D97-AF65-F5344CB8AC3E}">
        <p14:creationId xmlns:p14="http://schemas.microsoft.com/office/powerpoint/2010/main" val="104662153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dirty="0"/>
              <a:t>Step-by-Step: Use Zoom</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pPr marL="457200" indent="-457200">
              <a:buFont typeface="+mj-lt"/>
              <a:buAutoNum type="arabicPeriod" startAt="7"/>
            </a:pPr>
            <a:r>
              <a:rPr lang="en-US" sz="2400" dirty="0"/>
              <a:t>Drag the Zoom slider all the way to the left; Word reduces the document to thumbnail size.</a:t>
            </a:r>
          </a:p>
          <a:p>
            <a:pPr marL="457200" indent="-457200">
              <a:buFont typeface="+mj-lt"/>
              <a:buAutoNum type="arabicPeriod" startAt="7"/>
            </a:pPr>
            <a:r>
              <a:rPr lang="en-US" sz="2400" dirty="0" smtClean="0"/>
              <a:t>Now</a:t>
            </a:r>
            <a:r>
              <a:rPr lang="en-US" sz="2400" dirty="0"/>
              <a:t>, in the Zoom command group on the View tab, click the </a:t>
            </a:r>
            <a:r>
              <a:rPr lang="en-US" sz="2400" b="1" dirty="0"/>
              <a:t>Page Width</a:t>
            </a:r>
            <a:r>
              <a:rPr lang="en-US" sz="2400" dirty="0"/>
              <a:t> button. The document display expands to the width of the window.</a:t>
            </a:r>
          </a:p>
          <a:p>
            <a:pPr marL="457200" indent="-457200">
              <a:buFont typeface="+mj-lt"/>
              <a:buAutoNum type="arabicPeriod" startAt="7"/>
            </a:pPr>
            <a:r>
              <a:rPr lang="en-US" sz="2400" dirty="0" smtClean="0"/>
              <a:t>Finally</a:t>
            </a:r>
            <a:r>
              <a:rPr lang="en-US" sz="2400" dirty="0"/>
              <a:t>, in the Zoom command group, click the </a:t>
            </a:r>
            <a:r>
              <a:rPr lang="en-US" sz="2400" b="1" dirty="0"/>
              <a:t>100%</a:t>
            </a:r>
            <a:r>
              <a:rPr lang="en-US" sz="2400" dirty="0"/>
              <a:t> button to return document to its normal size.</a:t>
            </a:r>
          </a:p>
          <a:p>
            <a:r>
              <a:rPr lang="en-US" sz="2400" b="1" dirty="0" smtClean="0"/>
              <a:t>LEAVE</a:t>
            </a:r>
            <a:r>
              <a:rPr lang="en-US" sz="2400" dirty="0" smtClean="0"/>
              <a:t> </a:t>
            </a:r>
            <a:r>
              <a:rPr lang="en-US" sz="2400" dirty="0"/>
              <a:t>the document open to use in the next exercise.</a:t>
            </a:r>
          </a:p>
        </p:txBody>
      </p:sp>
    </p:spTree>
    <p:extLst>
      <p:ext uri="{BB962C8B-B14F-4D97-AF65-F5344CB8AC3E}">
        <p14:creationId xmlns:p14="http://schemas.microsoft.com/office/powerpoint/2010/main" val="304448128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dirty="0" smtClean="0">
                <a:ea typeface="+mj-ea"/>
                <a:cs typeface="+mj-cs"/>
              </a:rPr>
              <a:t>Changing Window Views</a:t>
            </a:r>
          </a:p>
        </p:txBody>
      </p:sp>
      <p:sp>
        <p:nvSpPr>
          <p:cNvPr id="21506" name="Rectangle 3"/>
          <p:cNvSpPr>
            <a:spLocks noGrp="1" noChangeArrowheads="1"/>
          </p:cNvSpPr>
          <p:nvPr>
            <p:ph type="body" idx="1"/>
          </p:nvPr>
        </p:nvSpPr>
        <p:spPr>
          <a:xfrm>
            <a:off x="457200" y="1600200"/>
            <a:ext cx="8229600" cy="4876800"/>
          </a:xfrm>
        </p:spPr>
        <p:txBody>
          <a:bodyPr/>
          <a:lstStyle/>
          <a:p>
            <a:r>
              <a:rPr lang="en-US" sz="2400" dirty="0"/>
              <a:t>The commands in the Window command group enable you to open and arrange multiple document windows. </a:t>
            </a:r>
            <a:endParaRPr lang="en-US" sz="2400" dirty="0" smtClean="0"/>
          </a:p>
          <a:p>
            <a:r>
              <a:rPr lang="en-US" sz="2400" dirty="0" smtClean="0"/>
              <a:t>In the following exercise, </a:t>
            </a:r>
            <a:r>
              <a:rPr lang="en-US" sz="2400" dirty="0"/>
              <a:t>you learn to manipulate your screen by creating a second document in a new window, arranging multiple open documents on one screen, splitting a single document to view different parts, viewing multiple documents side by side, and switching between windows</a:t>
            </a:r>
            <a:r>
              <a:rPr lang="en-US" sz="2400" dirty="0" smtClean="0"/>
              <a:t>.</a:t>
            </a:r>
            <a:endParaRPr lang="en-US" sz="2400" dirty="0"/>
          </a:p>
        </p:txBody>
      </p:sp>
    </p:spTree>
    <p:extLst>
      <p:ext uri="{BB962C8B-B14F-4D97-AF65-F5344CB8AC3E}">
        <p14:creationId xmlns:p14="http://schemas.microsoft.com/office/powerpoint/2010/main" val="100612458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dirty="0"/>
              <a:t>Changing Window Views</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r>
              <a:rPr lang="en-US" sz="2400" dirty="0"/>
              <a:t>The commands in the Window command group are as follows:</a:t>
            </a:r>
          </a:p>
          <a:p>
            <a:pPr lvl="0"/>
            <a:r>
              <a:rPr lang="en-US" sz="2400" dirty="0"/>
              <a:t>The New Window button opens a new window displaying the current document; this window shows the document name in the title bar followed by the number 2. Each new window you open in the same document receives a chronologically numbered name. </a:t>
            </a:r>
          </a:p>
          <a:p>
            <a:pPr lvl="0"/>
            <a:r>
              <a:rPr lang="en-US" sz="2400" dirty="0"/>
              <a:t>The Arrange All button displays two or more windows on the screen at the same time. This is useful when comparing documents or when using information from multiple documents</a:t>
            </a:r>
            <a:r>
              <a:rPr lang="en-US" sz="2400" dirty="0" smtClean="0"/>
              <a:t>.</a:t>
            </a:r>
            <a:endParaRPr lang="en-US" sz="2400" dirty="0"/>
          </a:p>
        </p:txBody>
      </p:sp>
    </p:spTree>
    <p:extLst>
      <p:ext uri="{BB962C8B-B14F-4D97-AF65-F5344CB8AC3E}">
        <p14:creationId xmlns:p14="http://schemas.microsoft.com/office/powerpoint/2010/main" val="168774427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dirty="0"/>
              <a:t>Changing Window Views</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pPr lvl="0"/>
            <a:r>
              <a:rPr lang="en-US" sz="2400" dirty="0"/>
              <a:t>The Split command divides one document window into two windows that scroll independently. This enables you to view two parts of a single document at the same time.</a:t>
            </a:r>
          </a:p>
          <a:p>
            <a:pPr lvl="0"/>
            <a:r>
              <a:rPr lang="en-US" sz="2400" dirty="0"/>
              <a:t>The View Side by Side button allows you to view two documents next to each other. When you are viewing documents side by side, you can use the Synchronous Scrolling command to link the scrolling of the two documents so that you move through both at the same time. The Reset Window Position command repositions two side-by-side documents to appear equally sized on the screen</a:t>
            </a:r>
            <a:r>
              <a:rPr lang="en-US" sz="2400" dirty="0" smtClean="0"/>
              <a:t>.</a:t>
            </a:r>
            <a:endParaRPr lang="en-US" sz="2400" dirty="0"/>
          </a:p>
        </p:txBody>
      </p:sp>
    </p:spTree>
    <p:extLst>
      <p:ext uri="{BB962C8B-B14F-4D97-AF65-F5344CB8AC3E}">
        <p14:creationId xmlns:p14="http://schemas.microsoft.com/office/powerpoint/2010/main" val="304990168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dirty="0"/>
              <a:t>Changing Window Views</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pPr lvl="0"/>
            <a:r>
              <a:rPr lang="en-US" sz="2400" dirty="0"/>
              <a:t>The Switch Windows button allows you to select which document will be the active document (the </a:t>
            </a:r>
            <a:r>
              <a:rPr lang="en-US" sz="2400" dirty="0" smtClean="0"/>
              <a:t>one </a:t>
            </a:r>
            <a:r>
              <a:rPr lang="en-US" sz="2400" dirty="0"/>
              <a:t>ready for editing). I</a:t>
            </a:r>
            <a:r>
              <a:rPr lang="en-US" sz="2400" dirty="0" smtClean="0"/>
              <a:t>ts </a:t>
            </a:r>
            <a:r>
              <a:rPr lang="en-US" sz="2400" dirty="0"/>
              <a:t>appears on the title bar.</a:t>
            </a:r>
          </a:p>
          <a:p>
            <a:r>
              <a:rPr lang="en-US" sz="2400" dirty="0"/>
              <a:t>On occasion, you may need to move a window out of the way without exiting the associated application. </a:t>
            </a:r>
            <a:endParaRPr lang="en-US" sz="2400" dirty="0" smtClean="0"/>
          </a:p>
          <a:p>
            <a:r>
              <a:rPr lang="en-US" sz="2400" dirty="0" smtClean="0"/>
              <a:t>The </a:t>
            </a:r>
            <a:r>
              <a:rPr lang="en-US" sz="2400" dirty="0"/>
              <a:t>Minimize </a:t>
            </a:r>
            <a:r>
              <a:rPr lang="en-US" sz="2400" dirty="0" smtClean="0"/>
              <a:t>button         minimizes </a:t>
            </a:r>
            <a:r>
              <a:rPr lang="en-US" sz="2400" dirty="0"/>
              <a:t>the window display—in other words, the window disappears and is replaced with an icon on the Status bar. The Restore </a:t>
            </a:r>
            <a:r>
              <a:rPr lang="en-US" sz="2400" dirty="0" smtClean="0"/>
              <a:t>button   </a:t>
            </a:r>
            <a:r>
              <a:rPr lang="en-US" sz="2400" b="1" dirty="0" smtClean="0"/>
              <a:t>      </a:t>
            </a:r>
            <a:r>
              <a:rPr lang="en-US" sz="2400" dirty="0" smtClean="0"/>
              <a:t>returns </a:t>
            </a:r>
            <a:r>
              <a:rPr lang="en-US" sz="2400" dirty="0"/>
              <a:t>a document to its previous size by minimizing or maximizing its display. Finally, the Close </a:t>
            </a:r>
            <a:r>
              <a:rPr lang="en-US" sz="2400" dirty="0" smtClean="0"/>
              <a:t>button    </a:t>
            </a:r>
            <a:r>
              <a:rPr lang="en-US" sz="2400" b="1" dirty="0" smtClean="0"/>
              <a:t>          </a:t>
            </a:r>
            <a:r>
              <a:rPr lang="en-US" sz="2400" dirty="0" smtClean="0"/>
              <a:t>closes </a:t>
            </a:r>
            <a:r>
              <a:rPr lang="en-US" sz="2400" dirty="0"/>
              <a:t>the window.</a:t>
            </a:r>
          </a:p>
          <a:p>
            <a:endParaRPr lang="en-US" sz="2400" dirty="0"/>
          </a:p>
          <a:p>
            <a:endParaRPr lang="en-US" sz="2400" dirty="0"/>
          </a:p>
          <a:p>
            <a:endParaRPr lang="en-US" sz="2400" dirty="0"/>
          </a:p>
        </p:txBody>
      </p:sp>
      <p:pic>
        <p:nvPicPr>
          <p:cNvPr id="2" name="Picture 1" descr="mimimize.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51147" y="3645024"/>
            <a:ext cx="575733" cy="345440"/>
          </a:xfrm>
          <a:prstGeom prst="rect">
            <a:avLst/>
          </a:prstGeom>
        </p:spPr>
      </p:pic>
      <p:pic>
        <p:nvPicPr>
          <p:cNvPr id="3" name="Picture 2" descr="restore.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372200" y="4365104"/>
            <a:ext cx="586965" cy="364067"/>
          </a:xfrm>
          <a:prstGeom prst="rect">
            <a:avLst/>
          </a:prstGeom>
        </p:spPr>
      </p:pic>
      <p:pic>
        <p:nvPicPr>
          <p:cNvPr id="4" name="Picture 3" descr="close.p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508104" y="5157192"/>
            <a:ext cx="955659" cy="357256"/>
          </a:xfrm>
          <a:prstGeom prst="rect">
            <a:avLst/>
          </a:prstGeom>
        </p:spPr>
      </p:pic>
    </p:spTree>
    <p:extLst>
      <p:ext uri="{BB962C8B-B14F-4D97-AF65-F5344CB8AC3E}">
        <p14:creationId xmlns:p14="http://schemas.microsoft.com/office/powerpoint/2010/main" val="395784916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dirty="0" smtClean="0">
                <a:ea typeface="+mj-ea"/>
                <a:cs typeface="+mj-cs"/>
              </a:rPr>
              <a:t>Software Orientation</a:t>
            </a:r>
          </a:p>
        </p:txBody>
      </p:sp>
      <p:sp>
        <p:nvSpPr>
          <p:cNvPr id="21506" name="Rectangle 3"/>
          <p:cNvSpPr>
            <a:spLocks noGrp="1" noChangeArrowheads="1"/>
          </p:cNvSpPr>
          <p:nvPr>
            <p:ph type="body" idx="1"/>
          </p:nvPr>
        </p:nvSpPr>
        <p:spPr>
          <a:xfrm>
            <a:off x="457200" y="1600200"/>
            <a:ext cx="8229600" cy="4876800"/>
          </a:xfrm>
        </p:spPr>
        <p:txBody>
          <a:bodyPr/>
          <a:lstStyle/>
          <a:p>
            <a:r>
              <a:rPr lang="en-US" sz="2000" dirty="0"/>
              <a:t>Word offers several </a:t>
            </a:r>
            <a:r>
              <a:rPr lang="en-US" sz="2000" dirty="0" smtClean="0"/>
              <a:t>ways </a:t>
            </a:r>
            <a:r>
              <a:rPr lang="en-US" sz="2000" dirty="0"/>
              <a:t>to view a document, locate text or objects quickly, and manipulate windows. After opening a document, you can access related commands on the View tab, shown </a:t>
            </a:r>
            <a:r>
              <a:rPr lang="en-US" sz="2000" dirty="0" smtClean="0"/>
              <a:t>below. </a:t>
            </a:r>
            <a:r>
              <a:rPr lang="en-US" sz="2000" dirty="0"/>
              <a:t>Use this figure as a reference throughout this lesson as well as the rest of the book.</a:t>
            </a:r>
          </a:p>
        </p:txBody>
      </p:sp>
      <p:pic>
        <p:nvPicPr>
          <p:cNvPr id="2" name="Picture 1" descr="02.01.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91680" y="2924944"/>
            <a:ext cx="6177280" cy="3400214"/>
          </a:xfrm>
          <a:prstGeom prst="rect">
            <a:avLst/>
          </a:prstGeom>
        </p:spPr>
      </p:pic>
    </p:spTree>
    <p:extLst>
      <p:ext uri="{BB962C8B-B14F-4D97-AF65-F5344CB8AC3E}">
        <p14:creationId xmlns:p14="http://schemas.microsoft.com/office/powerpoint/2010/main" val="87339199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dirty="0" smtClean="0">
                <a:ea typeface="+mj-ea"/>
                <a:cs typeface="+mj-cs"/>
              </a:rPr>
              <a:t>Step-by-Step: Use Window Views</a:t>
            </a:r>
          </a:p>
        </p:txBody>
      </p:sp>
      <p:sp>
        <p:nvSpPr>
          <p:cNvPr id="21506" name="Rectangle 3"/>
          <p:cNvSpPr>
            <a:spLocks noGrp="1" noChangeArrowheads="1"/>
          </p:cNvSpPr>
          <p:nvPr>
            <p:ph type="body" idx="1"/>
          </p:nvPr>
        </p:nvSpPr>
        <p:spPr>
          <a:xfrm>
            <a:off x="457200" y="1600200"/>
            <a:ext cx="8229600" cy="4876800"/>
          </a:xfrm>
        </p:spPr>
        <p:txBody>
          <a:bodyPr/>
          <a:lstStyle/>
          <a:p>
            <a:r>
              <a:rPr lang="en-US" sz="2400" b="1" dirty="0"/>
              <a:t>USE</a:t>
            </a:r>
            <a:r>
              <a:rPr lang="en-US" sz="2400" dirty="0"/>
              <a:t> the document that is open from the previous exercise.</a:t>
            </a:r>
          </a:p>
          <a:p>
            <a:pPr marL="457200" indent="-457200">
              <a:buFont typeface="+mj-lt"/>
              <a:buAutoNum type="arabicPeriod"/>
            </a:pPr>
            <a:r>
              <a:rPr lang="en-US" sz="2400" dirty="0" smtClean="0"/>
              <a:t>In </a:t>
            </a:r>
            <a:r>
              <a:rPr lang="en-US" sz="2400" dirty="0"/>
              <a:t>the Window command group, click the </a:t>
            </a:r>
            <a:r>
              <a:rPr lang="en-US" sz="2400" b="1" dirty="0"/>
              <a:t>New Window</a:t>
            </a:r>
            <a:r>
              <a:rPr lang="en-US" sz="2400" dirty="0"/>
              <a:t> button. A new window with </a:t>
            </a:r>
            <a:r>
              <a:rPr lang="en-US" sz="2400" b="1" dirty="0"/>
              <a:t>proposal:2 </a:t>
            </a:r>
            <a:r>
              <a:rPr lang="en-US" sz="2400" dirty="0"/>
              <a:t>in the document title bar appears and becomes the active document.</a:t>
            </a:r>
          </a:p>
          <a:p>
            <a:pPr marL="457200" indent="-457200">
              <a:buFont typeface="+mj-lt"/>
              <a:buAutoNum type="arabicPeriod"/>
            </a:pPr>
            <a:r>
              <a:rPr lang="en-US" sz="2400" dirty="0" smtClean="0"/>
              <a:t>In </a:t>
            </a:r>
            <a:r>
              <a:rPr lang="en-US" sz="2400" dirty="0"/>
              <a:t>the Window command group, click the </a:t>
            </a:r>
            <a:r>
              <a:rPr lang="en-US" sz="2400" b="1" dirty="0"/>
              <a:t>Switch Windows</a:t>
            </a:r>
            <a:r>
              <a:rPr lang="en-US" sz="2400" dirty="0"/>
              <a:t> button. A menu of open windows appears, as shown </a:t>
            </a:r>
            <a:r>
              <a:rPr lang="en-US" sz="2400" dirty="0" smtClean="0"/>
              <a:t>below.</a:t>
            </a:r>
            <a:endParaRPr lang="en-US" sz="2400" dirty="0"/>
          </a:p>
        </p:txBody>
      </p:sp>
      <p:pic>
        <p:nvPicPr>
          <p:cNvPr id="3" name="Picture 2" descr="02.09.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99592" y="4509120"/>
            <a:ext cx="7560840" cy="1626214"/>
          </a:xfrm>
          <a:prstGeom prst="rect">
            <a:avLst/>
          </a:prstGeom>
        </p:spPr>
      </p:pic>
    </p:spTree>
    <p:extLst>
      <p:ext uri="{BB962C8B-B14F-4D97-AF65-F5344CB8AC3E}">
        <p14:creationId xmlns:p14="http://schemas.microsoft.com/office/powerpoint/2010/main" val="222508902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dirty="0"/>
              <a:t>Step-by-Step: Use Window Views</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pPr marL="457200" indent="-457200">
              <a:buFont typeface="+mj-lt"/>
              <a:buAutoNum type="arabicPeriod" startAt="3"/>
            </a:pPr>
            <a:r>
              <a:rPr lang="en-US" sz="2400" dirty="0" smtClean="0"/>
              <a:t>In </a:t>
            </a:r>
            <a:r>
              <a:rPr lang="en-US" sz="2400" dirty="0"/>
              <a:t>the Switch Windows drop-down menu, click </a:t>
            </a:r>
            <a:r>
              <a:rPr lang="en-US" sz="2400" b="1" dirty="0"/>
              <a:t>proposal:1</a:t>
            </a:r>
            <a:r>
              <a:rPr lang="en-US" sz="2400" dirty="0"/>
              <a:t>. The original document becomes the active document.</a:t>
            </a:r>
          </a:p>
          <a:p>
            <a:pPr marL="457200" indent="-457200">
              <a:buFont typeface="+mj-lt"/>
              <a:buAutoNum type="arabicPeriod" startAt="3"/>
            </a:pPr>
            <a:r>
              <a:rPr lang="en-US" sz="2400" dirty="0" smtClean="0"/>
              <a:t>Click </a:t>
            </a:r>
            <a:r>
              <a:rPr lang="en-US" sz="2400" dirty="0"/>
              <a:t>the </a:t>
            </a:r>
            <a:r>
              <a:rPr lang="en-US" sz="2400" dirty="0" smtClean="0"/>
              <a:t/>
            </a:r>
            <a:br>
              <a:rPr lang="en-US" sz="2400" dirty="0" smtClean="0"/>
            </a:br>
            <a:r>
              <a:rPr lang="en-US" sz="2400" b="1" dirty="0" smtClean="0"/>
              <a:t>Arrange </a:t>
            </a:r>
            <a:r>
              <a:rPr lang="en-US" sz="2400" b="1" dirty="0"/>
              <a:t>All</a:t>
            </a:r>
            <a:r>
              <a:rPr lang="en-US" sz="2400" dirty="0"/>
              <a:t> </a:t>
            </a:r>
            <a:r>
              <a:rPr lang="en-US" sz="2400" dirty="0" smtClean="0"/>
              <a:t/>
            </a:r>
            <a:br>
              <a:rPr lang="en-US" sz="2400" dirty="0" smtClean="0"/>
            </a:br>
            <a:r>
              <a:rPr lang="en-US" sz="2400" dirty="0" smtClean="0"/>
              <a:t>button</a:t>
            </a:r>
            <a:r>
              <a:rPr lang="en-US" sz="2400" dirty="0"/>
              <a:t>. Word </a:t>
            </a:r>
            <a:r>
              <a:rPr lang="en-US" sz="2400" dirty="0" smtClean="0"/>
              <a:t/>
            </a:r>
            <a:br>
              <a:rPr lang="en-US" sz="2400" dirty="0" smtClean="0"/>
            </a:br>
            <a:r>
              <a:rPr lang="en-US" sz="2400" dirty="0" smtClean="0"/>
              <a:t>displays </a:t>
            </a:r>
            <a:r>
              <a:rPr lang="en-US" sz="2400" dirty="0"/>
              <a:t>the </a:t>
            </a:r>
            <a:r>
              <a:rPr lang="en-US" sz="2400" dirty="0" smtClean="0"/>
              <a:t/>
            </a:r>
            <a:br>
              <a:rPr lang="en-US" sz="2400" dirty="0" smtClean="0"/>
            </a:br>
            <a:r>
              <a:rPr lang="en-US" sz="2400" dirty="0" smtClean="0"/>
              <a:t>two </a:t>
            </a:r>
            <a:r>
              <a:rPr lang="en-US" sz="2400" dirty="0"/>
              <a:t>windows, </a:t>
            </a:r>
            <a:r>
              <a:rPr lang="en-US" sz="2400" dirty="0" smtClean="0"/>
              <a:t/>
            </a:r>
            <a:br>
              <a:rPr lang="en-US" sz="2400" dirty="0" smtClean="0"/>
            </a:br>
            <a:r>
              <a:rPr lang="en-US" sz="2400" dirty="0" smtClean="0"/>
              <a:t>one above </a:t>
            </a:r>
            <a:r>
              <a:rPr lang="en-US" sz="2400" dirty="0"/>
              <a:t>the </a:t>
            </a:r>
            <a:r>
              <a:rPr lang="en-US" sz="2400" dirty="0" smtClean="0"/>
              <a:t/>
            </a:r>
            <a:br>
              <a:rPr lang="en-US" sz="2400" dirty="0" smtClean="0"/>
            </a:br>
            <a:r>
              <a:rPr lang="en-US" sz="2400" dirty="0" smtClean="0"/>
              <a:t>other, on </a:t>
            </a:r>
            <a:r>
              <a:rPr lang="en-US" sz="2400" dirty="0"/>
              <a:t>your </a:t>
            </a:r>
            <a:r>
              <a:rPr lang="en-US" sz="2400" dirty="0" smtClean="0"/>
              <a:t/>
            </a:r>
            <a:br>
              <a:rPr lang="en-US" sz="2400" dirty="0" smtClean="0"/>
            </a:br>
            <a:r>
              <a:rPr lang="en-US" sz="2400" dirty="0" smtClean="0"/>
              <a:t>screen, as </a:t>
            </a:r>
            <a:r>
              <a:rPr lang="en-US" sz="2400" dirty="0" smtClean="0"/>
              <a:t/>
            </a:r>
            <a:br>
              <a:rPr lang="en-US" sz="2400" dirty="0" smtClean="0"/>
            </a:br>
            <a:r>
              <a:rPr lang="en-US" sz="2400" dirty="0" smtClean="0"/>
              <a:t>shown at</a:t>
            </a:r>
            <a:br>
              <a:rPr lang="en-US" sz="2400" dirty="0" smtClean="0"/>
            </a:br>
            <a:r>
              <a:rPr lang="en-US" sz="2400" dirty="0" smtClean="0"/>
              <a:t>right.</a:t>
            </a:r>
            <a:endParaRPr lang="en-US" sz="2400" dirty="0"/>
          </a:p>
          <a:p>
            <a:endParaRPr lang="en-US" sz="2400" dirty="0"/>
          </a:p>
        </p:txBody>
      </p:sp>
      <p:pic>
        <p:nvPicPr>
          <p:cNvPr id="3" name="Picture 2" descr="02.10.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11734" y="2692400"/>
            <a:ext cx="5711855" cy="3140670"/>
          </a:xfrm>
          <a:prstGeom prst="rect">
            <a:avLst/>
          </a:prstGeom>
        </p:spPr>
      </p:pic>
    </p:spTree>
    <p:extLst>
      <p:ext uri="{BB962C8B-B14F-4D97-AF65-F5344CB8AC3E}">
        <p14:creationId xmlns:p14="http://schemas.microsoft.com/office/powerpoint/2010/main" val="106007506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dirty="0"/>
              <a:t>Step-by-Step: Use Window </a:t>
            </a:r>
            <a:r>
              <a:rPr lang="en-US" dirty="0" smtClean="0"/>
              <a:t>Views</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pPr marL="457200" indent="-457200">
              <a:buFont typeface="+mj-lt"/>
              <a:buAutoNum type="arabicPeriod" startAt="5"/>
            </a:pPr>
            <a:r>
              <a:rPr lang="en-US" sz="2200" dirty="0" smtClean="0"/>
              <a:t>Click </a:t>
            </a:r>
            <a:r>
              <a:rPr lang="en-US" sz="2200" dirty="0"/>
              <a:t>the </a:t>
            </a:r>
            <a:r>
              <a:rPr lang="en-US" sz="2200" b="1" dirty="0"/>
              <a:t>View Side by Side</a:t>
            </a:r>
            <a:r>
              <a:rPr lang="en-US" sz="2200" dirty="0"/>
              <a:t> button to arrange the windows beside each other on the screen.</a:t>
            </a:r>
          </a:p>
          <a:p>
            <a:pPr marL="457200" indent="-457200">
              <a:buFont typeface="+mj-lt"/>
              <a:buAutoNum type="arabicPeriod" startAt="5"/>
            </a:pPr>
            <a:r>
              <a:rPr lang="en-US" sz="2200" dirty="0" smtClean="0"/>
              <a:t>Note </a:t>
            </a:r>
            <a:r>
              <a:rPr lang="en-US" sz="2200" dirty="0"/>
              <a:t>that </a:t>
            </a:r>
            <a:r>
              <a:rPr lang="en-US" sz="2200" b="1" dirty="0"/>
              <a:t>Synchronous Scrolling</a:t>
            </a:r>
            <a:r>
              <a:rPr lang="en-US" sz="2200" dirty="0"/>
              <a:t> is on by default. Place your insertion point on the slider in the vertical scroll bar and press the left mouse button as you move the slider up and down to scroll through the documents; notice that both scroll simultaneously.</a:t>
            </a:r>
          </a:p>
          <a:p>
            <a:pPr marL="457200" indent="-457200">
              <a:buFont typeface="+mj-lt"/>
              <a:buAutoNum type="arabicPeriod" startAt="5"/>
            </a:pPr>
            <a:r>
              <a:rPr lang="en-US" sz="2200" dirty="0" smtClean="0"/>
              <a:t>On </a:t>
            </a:r>
            <a:r>
              <a:rPr lang="en-US" sz="2200" dirty="0"/>
              <a:t>the document title bar, click the </a:t>
            </a:r>
            <a:r>
              <a:rPr lang="en-US" sz="2200" b="1" dirty="0"/>
              <a:t>proposal:2</a:t>
            </a:r>
            <a:r>
              <a:rPr lang="en-US" sz="2200" dirty="0"/>
              <a:t> document; this now becomes the active document.</a:t>
            </a:r>
          </a:p>
          <a:p>
            <a:pPr marL="457200" indent="-457200">
              <a:buFont typeface="+mj-lt"/>
              <a:buAutoNum type="arabicPeriod" startAt="5"/>
            </a:pPr>
            <a:r>
              <a:rPr lang="en-US" sz="2200" dirty="0" smtClean="0"/>
              <a:t>Click </a:t>
            </a:r>
            <a:r>
              <a:rPr lang="en-US" sz="2200" dirty="0"/>
              <a:t>the </a:t>
            </a:r>
            <a:r>
              <a:rPr lang="en-US" sz="2200" b="1" dirty="0"/>
              <a:t>Synchronous Scrolling </a:t>
            </a:r>
            <a:r>
              <a:rPr lang="en-US" sz="2200" dirty="0"/>
              <a:t>button to turn off that feature. Place your insertion point on the vertical scroll bar and scroll down; notice that the </a:t>
            </a:r>
            <a:r>
              <a:rPr lang="en-US" sz="2200" b="1" dirty="0"/>
              <a:t>proposal:2</a:t>
            </a:r>
            <a:r>
              <a:rPr lang="en-US" sz="2200" dirty="0"/>
              <a:t> document is now scrolling independently</a:t>
            </a:r>
            <a:r>
              <a:rPr lang="en-US" sz="2200" dirty="0" smtClean="0"/>
              <a:t>.</a:t>
            </a:r>
            <a:endParaRPr lang="en-US" sz="2200" dirty="0"/>
          </a:p>
        </p:txBody>
      </p:sp>
    </p:spTree>
    <p:extLst>
      <p:ext uri="{BB962C8B-B14F-4D97-AF65-F5344CB8AC3E}">
        <p14:creationId xmlns:p14="http://schemas.microsoft.com/office/powerpoint/2010/main" val="100203603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dirty="0"/>
              <a:t>Step-by-Step: Use Window Views</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pPr marL="457200" indent="-457200">
              <a:buFont typeface="+mj-lt"/>
              <a:buAutoNum type="arabicPeriod" startAt="9"/>
            </a:pPr>
            <a:r>
              <a:rPr lang="en-US" sz="2400" dirty="0" smtClean="0"/>
              <a:t>Click </a:t>
            </a:r>
            <a:r>
              <a:rPr lang="en-US" sz="2400" dirty="0"/>
              <a:t>the </a:t>
            </a:r>
            <a:r>
              <a:rPr lang="en-US" sz="2400" b="1" dirty="0"/>
              <a:t>Close</a:t>
            </a:r>
            <a:r>
              <a:rPr lang="en-US" sz="2400" dirty="0"/>
              <a:t> button to close the </a:t>
            </a:r>
            <a:r>
              <a:rPr lang="en-US" sz="2400" b="1" dirty="0"/>
              <a:t>proposal:2</a:t>
            </a:r>
            <a:r>
              <a:rPr lang="en-US" sz="2400" dirty="0"/>
              <a:t> </a:t>
            </a:r>
            <a:r>
              <a:rPr lang="en-US" sz="2400" dirty="0" smtClean="0"/>
              <a:t>document.</a:t>
            </a:r>
          </a:p>
          <a:p>
            <a:pPr marL="457200" indent="-457200">
              <a:buFont typeface="+mj-lt"/>
              <a:buAutoNum type="arabicPeriod" startAt="9"/>
            </a:pPr>
            <a:r>
              <a:rPr lang="en-US" sz="2400" dirty="0" smtClean="0"/>
              <a:t>Click </a:t>
            </a:r>
            <a:r>
              <a:rPr lang="en-US" sz="2400" dirty="0"/>
              <a:t>the </a:t>
            </a:r>
            <a:r>
              <a:rPr lang="en-US" sz="2400" b="1" dirty="0"/>
              <a:t>Maximize</a:t>
            </a:r>
            <a:r>
              <a:rPr lang="en-US" sz="2400" dirty="0"/>
              <a:t> button on the </a:t>
            </a:r>
            <a:r>
              <a:rPr lang="en-US" sz="2400" b="1" dirty="0"/>
              <a:t>proposal:1</a:t>
            </a:r>
            <a:r>
              <a:rPr lang="en-US" sz="2400" dirty="0"/>
              <a:t> document to fill the </a:t>
            </a:r>
            <a:r>
              <a:rPr lang="en-US" sz="2400" dirty="0" smtClean="0"/>
              <a:t>screen.</a:t>
            </a:r>
          </a:p>
          <a:p>
            <a:pPr marL="457200" indent="-457200">
              <a:buFont typeface="+mj-lt"/>
              <a:buAutoNum type="arabicPeriod" startAt="9"/>
            </a:pPr>
            <a:r>
              <a:rPr lang="en-US" sz="2400" dirty="0" smtClean="0"/>
              <a:t>Click </a:t>
            </a:r>
            <a:r>
              <a:rPr lang="en-US" sz="2400" dirty="0"/>
              <a:t>the </a:t>
            </a:r>
            <a:r>
              <a:rPr lang="en-US" sz="2400" b="1" dirty="0"/>
              <a:t>Split</a:t>
            </a:r>
            <a:r>
              <a:rPr lang="en-US" sz="2400" dirty="0"/>
              <a:t> button. Notice </a:t>
            </a:r>
            <a:br>
              <a:rPr lang="en-US" sz="2400" dirty="0"/>
            </a:br>
            <a:r>
              <a:rPr lang="en-US" sz="2400" dirty="0" smtClean="0"/>
              <a:t>you </a:t>
            </a:r>
            <a:r>
              <a:rPr lang="en-US" sz="2400" dirty="0"/>
              <a:t>now have a horizontal </a:t>
            </a:r>
            <a:r>
              <a:rPr lang="en-US" sz="2400" dirty="0" smtClean="0"/>
              <a:t/>
            </a:r>
            <a:br>
              <a:rPr lang="en-US" sz="2400" dirty="0" smtClean="0"/>
            </a:br>
            <a:r>
              <a:rPr lang="en-US" sz="2400" dirty="0" smtClean="0"/>
              <a:t>split </a:t>
            </a:r>
            <a:r>
              <a:rPr lang="en-US" sz="2400" dirty="0"/>
              <a:t>bar and a double-sided </a:t>
            </a:r>
            <a:r>
              <a:rPr lang="en-US" sz="2400" dirty="0" smtClean="0"/>
              <a:t/>
            </a:r>
            <a:br>
              <a:rPr lang="en-US" sz="2400" dirty="0" smtClean="0"/>
            </a:br>
            <a:r>
              <a:rPr lang="en-US" sz="2400" dirty="0" smtClean="0"/>
              <a:t>arrow</a:t>
            </a:r>
            <a:r>
              <a:rPr lang="en-US" sz="2400" dirty="0"/>
              <a:t>. Position the split bar </a:t>
            </a:r>
            <a:r>
              <a:rPr lang="en-US" sz="2400" dirty="0" smtClean="0"/>
              <a:t/>
            </a:r>
            <a:br>
              <a:rPr lang="en-US" sz="2400" dirty="0" smtClean="0"/>
            </a:br>
            <a:r>
              <a:rPr lang="en-US" sz="2400" dirty="0" smtClean="0"/>
              <a:t>below </a:t>
            </a:r>
            <a:r>
              <a:rPr lang="en-US" sz="2400" dirty="0"/>
              <a:t>Relocation Proposal </a:t>
            </a:r>
            <a:r>
              <a:rPr lang="en-US" sz="2400" dirty="0" smtClean="0"/>
              <a:t/>
            </a:r>
            <a:br>
              <a:rPr lang="en-US" sz="2400" dirty="0" smtClean="0"/>
            </a:br>
            <a:r>
              <a:rPr lang="en-US" sz="2400" dirty="0" smtClean="0"/>
              <a:t>and </a:t>
            </a:r>
            <a:r>
              <a:rPr lang="en-US" sz="2400" dirty="0"/>
              <a:t>click the mouse button. </a:t>
            </a:r>
            <a:r>
              <a:rPr lang="en-US" sz="2400" dirty="0" smtClean="0"/>
              <a:t/>
            </a:r>
            <a:br>
              <a:rPr lang="en-US" sz="2400" dirty="0" smtClean="0"/>
            </a:br>
            <a:r>
              <a:rPr lang="en-US" sz="2400" dirty="0" smtClean="0"/>
              <a:t>The </a:t>
            </a:r>
            <a:r>
              <a:rPr lang="en-US" sz="2400" dirty="0"/>
              <a:t>document window splits </a:t>
            </a:r>
            <a:r>
              <a:rPr lang="en-US" sz="2400" dirty="0" smtClean="0"/>
              <a:t/>
            </a:r>
            <a:br>
              <a:rPr lang="en-US" sz="2400" dirty="0" smtClean="0"/>
            </a:br>
            <a:r>
              <a:rPr lang="en-US" sz="2400" dirty="0" smtClean="0"/>
              <a:t>in </a:t>
            </a:r>
            <a:r>
              <a:rPr lang="en-US" sz="2400" dirty="0"/>
              <a:t>two and the Split button changes to a </a:t>
            </a:r>
            <a:r>
              <a:rPr lang="en-US" sz="2400" b="1" dirty="0"/>
              <a:t>Remove Split</a:t>
            </a:r>
            <a:r>
              <a:rPr lang="en-US" sz="2400" dirty="0"/>
              <a:t> button (</a:t>
            </a:r>
            <a:r>
              <a:rPr lang="en-US" sz="2400" dirty="0" smtClean="0"/>
              <a:t>see figure above)</a:t>
            </a:r>
            <a:r>
              <a:rPr lang="en-US" sz="2400" dirty="0"/>
              <a:t>.</a:t>
            </a:r>
          </a:p>
          <a:p>
            <a:endParaRPr lang="en-US" sz="2400" dirty="0"/>
          </a:p>
        </p:txBody>
      </p:sp>
      <p:pic>
        <p:nvPicPr>
          <p:cNvPr id="2" name="Picture 1" descr="02.11.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860032" y="2924778"/>
            <a:ext cx="3753792" cy="2296976"/>
          </a:xfrm>
          <a:prstGeom prst="rect">
            <a:avLst/>
          </a:prstGeom>
        </p:spPr>
      </p:pic>
    </p:spTree>
    <p:extLst>
      <p:ext uri="{BB962C8B-B14F-4D97-AF65-F5344CB8AC3E}">
        <p14:creationId xmlns:p14="http://schemas.microsoft.com/office/powerpoint/2010/main" val="278851823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dirty="0"/>
              <a:t>Step-by-Step: Use Window Views</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pPr marL="457200" indent="-457200">
              <a:buFont typeface="+mj-lt"/>
              <a:buAutoNum type="arabicPeriod" startAt="12"/>
            </a:pPr>
            <a:r>
              <a:rPr lang="en-US" sz="2400" b="1" dirty="0"/>
              <a:t> </a:t>
            </a:r>
            <a:r>
              <a:rPr lang="en-US" sz="2400" dirty="0" smtClean="0"/>
              <a:t>Click </a:t>
            </a:r>
            <a:r>
              <a:rPr lang="en-US" sz="2400" b="1" dirty="0"/>
              <a:t>Remove Split</a:t>
            </a:r>
            <a:r>
              <a:rPr lang="en-US" sz="2400" dirty="0"/>
              <a:t>.</a:t>
            </a:r>
          </a:p>
          <a:p>
            <a:pPr marL="457200" indent="-457200">
              <a:buFont typeface="+mj-lt"/>
              <a:buAutoNum type="arabicPeriod" startAt="12"/>
            </a:pPr>
            <a:r>
              <a:rPr lang="en-US" sz="2400" b="1" dirty="0"/>
              <a:t> </a:t>
            </a:r>
            <a:r>
              <a:rPr lang="en-US" sz="2400" dirty="0" smtClean="0"/>
              <a:t>Click </a:t>
            </a:r>
            <a:r>
              <a:rPr lang="en-US" sz="2400" dirty="0"/>
              <a:t>the </a:t>
            </a:r>
            <a:r>
              <a:rPr lang="en-US" sz="2400" b="1" dirty="0"/>
              <a:t>Minimize</a:t>
            </a:r>
            <a:r>
              <a:rPr lang="en-US" sz="2400" dirty="0"/>
              <a:t> </a:t>
            </a:r>
            <a:r>
              <a:rPr lang="en-US" sz="2400" dirty="0" smtClean="0"/>
              <a:t>button. </a:t>
            </a:r>
            <a:r>
              <a:rPr lang="en-US" sz="2400" dirty="0"/>
              <a:t>The document minimizes to become an icon in the Windows task bar at the bottom of the screen, and the desktop appears</a:t>
            </a:r>
            <a:r>
              <a:rPr lang="en-US" sz="2400" dirty="0" smtClean="0"/>
              <a:t>.</a:t>
            </a:r>
          </a:p>
          <a:p>
            <a:pPr marL="457200" indent="-457200">
              <a:buFont typeface="+mj-lt"/>
              <a:buAutoNum type="arabicPeriod" startAt="12"/>
            </a:pPr>
            <a:endParaRPr lang="en-US" sz="2400" dirty="0"/>
          </a:p>
          <a:p>
            <a:pPr marL="457200" indent="-457200">
              <a:buFont typeface="+mj-lt"/>
              <a:buAutoNum type="arabicPeriod" startAt="12"/>
            </a:pPr>
            <a:endParaRPr lang="en-US" sz="2400" dirty="0" smtClean="0"/>
          </a:p>
          <a:p>
            <a:pPr marL="457200" indent="-457200">
              <a:buFont typeface="+mj-lt"/>
              <a:buAutoNum type="arabicPeriod" startAt="12"/>
            </a:pPr>
            <a:endParaRPr lang="en-US" sz="2400" dirty="0"/>
          </a:p>
          <a:p>
            <a:pPr marL="457200" indent="-457200">
              <a:spcBef>
                <a:spcPts val="0"/>
              </a:spcBef>
              <a:buFont typeface="+mj-lt"/>
              <a:buAutoNum type="arabicPeriod" startAt="14"/>
            </a:pPr>
            <a:r>
              <a:rPr lang="en-US" sz="2400" b="1" dirty="0"/>
              <a:t> </a:t>
            </a:r>
            <a:r>
              <a:rPr lang="en-US" sz="2400" dirty="0" smtClean="0"/>
              <a:t>Click </a:t>
            </a:r>
            <a:r>
              <a:rPr lang="en-US" sz="2400" dirty="0"/>
              <a:t>the </a:t>
            </a:r>
            <a:r>
              <a:rPr lang="en-US" sz="2400" b="1" dirty="0"/>
              <a:t>proposal</a:t>
            </a:r>
            <a:r>
              <a:rPr lang="en-US" sz="2400" dirty="0"/>
              <a:t> document’s icon in the task bar to maximize the document back on the screen.</a:t>
            </a:r>
          </a:p>
          <a:p>
            <a:pPr marL="457200" indent="-457200">
              <a:buFont typeface="+mj-lt"/>
              <a:buAutoNum type="arabicPeriod" startAt="14"/>
            </a:pPr>
            <a:r>
              <a:rPr lang="en-US" sz="2400" b="1" dirty="0"/>
              <a:t> </a:t>
            </a:r>
            <a:r>
              <a:rPr lang="en-US" sz="2400" dirty="0" smtClean="0"/>
              <a:t>Click </a:t>
            </a:r>
            <a:r>
              <a:rPr lang="en-US" sz="2400" dirty="0"/>
              <a:t>the </a:t>
            </a:r>
            <a:r>
              <a:rPr lang="en-US" sz="2400" b="1" dirty="0"/>
              <a:t>Restore</a:t>
            </a:r>
            <a:r>
              <a:rPr lang="en-US" sz="2400" dirty="0"/>
              <a:t> button to return the document to its minimized view.</a:t>
            </a:r>
          </a:p>
          <a:p>
            <a:pPr marL="457200" indent="-457200">
              <a:buFont typeface="+mj-lt"/>
              <a:buAutoNum type="arabicPeriod" startAt="12"/>
            </a:pPr>
            <a:endParaRPr lang="en-US" sz="2400" dirty="0"/>
          </a:p>
          <a:p>
            <a:endParaRPr lang="en-US" sz="2400" dirty="0"/>
          </a:p>
        </p:txBody>
      </p:sp>
      <p:pic>
        <p:nvPicPr>
          <p:cNvPr id="2" name="Picture 1" descr="02.12.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71600" y="3429000"/>
            <a:ext cx="7048500" cy="914400"/>
          </a:xfrm>
          <a:prstGeom prst="rect">
            <a:avLst/>
          </a:prstGeom>
        </p:spPr>
      </p:pic>
    </p:spTree>
    <p:extLst>
      <p:ext uri="{BB962C8B-B14F-4D97-AF65-F5344CB8AC3E}">
        <p14:creationId xmlns:p14="http://schemas.microsoft.com/office/powerpoint/2010/main" val="1483946959"/>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dirty="0"/>
              <a:t>Step-by-Step: Use Window Views</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pPr marL="457200" indent="-457200">
              <a:buFont typeface="+mj-lt"/>
              <a:buAutoNum type="arabicPeriod" startAt="16"/>
            </a:pPr>
            <a:r>
              <a:rPr lang="en-US" sz="2300" b="1" dirty="0" smtClean="0"/>
              <a:t> </a:t>
            </a:r>
            <a:r>
              <a:rPr lang="en-US" sz="2300" dirty="0" smtClean="0"/>
              <a:t>Position </a:t>
            </a:r>
            <a:r>
              <a:rPr lang="en-US" sz="2300" dirty="0"/>
              <a:t>the mouse pointer </a:t>
            </a:r>
            <a:r>
              <a:rPr lang="en-US" sz="2300" dirty="0" smtClean="0"/>
              <a:t/>
            </a:r>
            <a:br>
              <a:rPr lang="en-US" sz="2300" dirty="0" smtClean="0"/>
            </a:br>
            <a:r>
              <a:rPr lang="en-US" sz="2300" dirty="0" smtClean="0"/>
              <a:t>on </a:t>
            </a:r>
            <a:r>
              <a:rPr lang="en-US" sz="2300" dirty="0"/>
              <a:t>the lower-right corner of </a:t>
            </a:r>
            <a:r>
              <a:rPr lang="en-US" sz="2300" dirty="0" smtClean="0"/>
              <a:t/>
            </a:r>
            <a:br>
              <a:rPr lang="en-US" sz="2300" dirty="0" smtClean="0"/>
            </a:br>
            <a:r>
              <a:rPr lang="en-US" sz="2300" dirty="0" smtClean="0"/>
              <a:t>the </a:t>
            </a:r>
            <a:r>
              <a:rPr lang="en-US" sz="2300" dirty="0"/>
              <a:t>document window where </a:t>
            </a:r>
            <a:r>
              <a:rPr lang="en-US" sz="2300" dirty="0" smtClean="0"/>
              <a:t/>
            </a:r>
            <a:br>
              <a:rPr lang="en-US" sz="2300" dirty="0" smtClean="0"/>
            </a:br>
            <a:r>
              <a:rPr lang="en-US" sz="2300" dirty="0" smtClean="0"/>
              <a:t>you </a:t>
            </a:r>
            <a:r>
              <a:rPr lang="en-US" sz="2300" dirty="0"/>
              <a:t>see the pattern of dots. </a:t>
            </a:r>
            <a:r>
              <a:rPr lang="en-US" sz="2300" dirty="0" smtClean="0"/>
              <a:t/>
            </a:r>
            <a:br>
              <a:rPr lang="en-US" sz="2300" dirty="0" smtClean="0"/>
            </a:br>
            <a:r>
              <a:rPr lang="en-US" sz="2300" dirty="0" smtClean="0"/>
              <a:t>Your </a:t>
            </a:r>
            <a:r>
              <a:rPr lang="en-US" sz="2300" dirty="0"/>
              <a:t>mouse pointer becomes </a:t>
            </a:r>
            <a:r>
              <a:rPr lang="en-US" sz="2300" dirty="0" smtClean="0"/>
              <a:t/>
            </a:r>
            <a:br>
              <a:rPr lang="en-US" sz="2300" dirty="0" smtClean="0"/>
            </a:br>
            <a:r>
              <a:rPr lang="en-US" sz="2300" dirty="0" smtClean="0"/>
              <a:t>a </a:t>
            </a:r>
            <a:r>
              <a:rPr lang="en-US" sz="2300" dirty="0"/>
              <a:t>double-sided arrow, or </a:t>
            </a:r>
            <a:r>
              <a:rPr lang="en-US" sz="2300" dirty="0" smtClean="0"/>
              <a:t/>
            </a:r>
            <a:br>
              <a:rPr lang="en-US" sz="2300" dirty="0" smtClean="0"/>
            </a:br>
            <a:r>
              <a:rPr lang="en-US" sz="2300" dirty="0" smtClean="0"/>
              <a:t>handle</a:t>
            </a:r>
            <a:r>
              <a:rPr lang="en-US" sz="2300" dirty="0"/>
              <a:t>, as shown </a:t>
            </a:r>
            <a:r>
              <a:rPr lang="en-US" sz="2300" dirty="0" smtClean="0"/>
              <a:t>at right.</a:t>
            </a:r>
            <a:endParaRPr lang="en-US" sz="2300" dirty="0"/>
          </a:p>
          <a:p>
            <a:pPr marL="457200" indent="-457200">
              <a:spcBef>
                <a:spcPts val="400"/>
              </a:spcBef>
              <a:buFont typeface="+mj-lt"/>
              <a:buAutoNum type="arabicPeriod" startAt="16"/>
            </a:pPr>
            <a:r>
              <a:rPr lang="en-US" sz="2300" dirty="0" smtClean="0"/>
              <a:t>Click </a:t>
            </a:r>
            <a:r>
              <a:rPr lang="en-US" sz="2300" dirty="0"/>
              <a:t>and drag the handle toward the middle of the screen to decrease the size of the </a:t>
            </a:r>
            <a:r>
              <a:rPr lang="en-US" sz="2300" dirty="0" smtClean="0"/>
              <a:t>window.</a:t>
            </a:r>
          </a:p>
          <a:p>
            <a:pPr marL="457200" indent="-457200">
              <a:spcBef>
                <a:spcPts val="400"/>
              </a:spcBef>
              <a:buFont typeface="+mj-lt"/>
              <a:buAutoNum type="arabicPeriod" startAt="16"/>
            </a:pPr>
            <a:r>
              <a:rPr lang="en-US" sz="2300" dirty="0"/>
              <a:t> </a:t>
            </a:r>
            <a:r>
              <a:rPr lang="en-US" sz="2300" dirty="0" smtClean="0"/>
              <a:t>Click </a:t>
            </a:r>
            <a:r>
              <a:rPr lang="en-US" sz="2300" dirty="0"/>
              <a:t>the sizing corner again and drag it to the lower-right corner of the Word screen to increase the size of the window. Drag until the window fills the screen.</a:t>
            </a:r>
          </a:p>
          <a:p>
            <a:pPr>
              <a:spcBef>
                <a:spcPts val="400"/>
              </a:spcBef>
            </a:pPr>
            <a:r>
              <a:rPr lang="en-US" sz="2300" b="1" dirty="0" smtClean="0"/>
              <a:t>LEAVE</a:t>
            </a:r>
            <a:r>
              <a:rPr lang="en-US" sz="2300" dirty="0" smtClean="0"/>
              <a:t> </a:t>
            </a:r>
            <a:r>
              <a:rPr lang="en-US" sz="2300" dirty="0"/>
              <a:t>the document open to use in the next exercise.</a:t>
            </a:r>
          </a:p>
        </p:txBody>
      </p:sp>
      <p:pic>
        <p:nvPicPr>
          <p:cNvPr id="2" name="Picture 1" descr="02.13.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004048" y="1628800"/>
            <a:ext cx="3445031" cy="2510054"/>
          </a:xfrm>
          <a:prstGeom prst="rect">
            <a:avLst/>
          </a:prstGeom>
        </p:spPr>
      </p:pic>
    </p:spTree>
    <p:extLst>
      <p:ext uri="{BB962C8B-B14F-4D97-AF65-F5344CB8AC3E}">
        <p14:creationId xmlns:p14="http://schemas.microsoft.com/office/powerpoint/2010/main" val="149944246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sz="3100" dirty="0" smtClean="0">
                <a:ea typeface="+mj-ea"/>
                <a:cs typeface="+mj-cs"/>
              </a:rPr>
              <a:t>Navigating and Searching Through a Document</a:t>
            </a:r>
          </a:p>
        </p:txBody>
      </p:sp>
      <p:sp>
        <p:nvSpPr>
          <p:cNvPr id="21506" name="Rectangle 3"/>
          <p:cNvSpPr>
            <a:spLocks noGrp="1" noChangeArrowheads="1"/>
          </p:cNvSpPr>
          <p:nvPr>
            <p:ph type="body" idx="1"/>
          </p:nvPr>
        </p:nvSpPr>
        <p:spPr>
          <a:xfrm>
            <a:off x="457200" y="1600200"/>
            <a:ext cx="8229600" cy="4876800"/>
          </a:xfrm>
        </p:spPr>
        <p:txBody>
          <a:bodyPr/>
          <a:lstStyle/>
          <a:p>
            <a:r>
              <a:rPr lang="en-US" sz="2400" dirty="0"/>
              <a:t>As you already learned, the Navigation Pane contains commands for moving and searching through a document. </a:t>
            </a:r>
            <a:endParaRPr lang="en-US" sz="2400" dirty="0" smtClean="0"/>
          </a:p>
          <a:p>
            <a:r>
              <a:rPr lang="en-US" sz="2400" dirty="0" smtClean="0"/>
              <a:t>You </a:t>
            </a:r>
            <a:r>
              <a:rPr lang="en-US" sz="2400" dirty="0"/>
              <a:t>also can use Find command options, the mouse, scroll bars, and various keystroke and keyboard shortcut commands to navigate through Word documents. </a:t>
            </a:r>
            <a:endParaRPr lang="en-US" sz="2400" dirty="0" smtClean="0"/>
          </a:p>
          <a:p>
            <a:r>
              <a:rPr lang="en-US" sz="2400" dirty="0" smtClean="0"/>
              <a:t>In </a:t>
            </a:r>
            <a:r>
              <a:rPr lang="en-US" sz="2400" dirty="0"/>
              <a:t>this section, you practice using the mouse and scroll bar, keystroke commands, the Navigation Pane, and a number of command group commands to move quickly through a document; search for specific text, graphics, or other document elements; and remove or replace those elements.</a:t>
            </a:r>
          </a:p>
        </p:txBody>
      </p:sp>
    </p:spTree>
    <p:extLst>
      <p:ext uri="{BB962C8B-B14F-4D97-AF65-F5344CB8AC3E}">
        <p14:creationId xmlns:p14="http://schemas.microsoft.com/office/powerpoint/2010/main" val="2845861746"/>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sz="3100" dirty="0"/>
              <a:t>Navigating and </a:t>
            </a:r>
            <a:r>
              <a:rPr lang="en-US" sz="3100" dirty="0" smtClean="0"/>
              <a:t>Searching </a:t>
            </a:r>
            <a:r>
              <a:rPr lang="en-US" sz="3100" dirty="0"/>
              <a:t>Through a Document</a:t>
            </a:r>
            <a:endParaRPr lang="en-US" sz="3100"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r>
              <a:rPr lang="en-US" sz="2000" dirty="0"/>
              <a:t>Scroll bars allow a user to move up or down or </a:t>
            </a:r>
            <a:r>
              <a:rPr lang="en-US" sz="2000" dirty="0" smtClean="0"/>
              <a:t>side </a:t>
            </a:r>
            <a:br>
              <a:rPr lang="en-US" sz="2000" dirty="0" smtClean="0"/>
            </a:br>
            <a:r>
              <a:rPr lang="en-US" sz="2000" dirty="0" smtClean="0"/>
              <a:t>to </a:t>
            </a:r>
            <a:r>
              <a:rPr lang="en-US" sz="2000" dirty="0"/>
              <a:t>side within a document. In Word, a vertical scroll </a:t>
            </a:r>
            <a:r>
              <a:rPr lang="en-US" sz="2000" dirty="0" smtClean="0"/>
              <a:t/>
            </a:r>
            <a:br>
              <a:rPr lang="en-US" sz="2000" dirty="0" smtClean="0"/>
            </a:br>
            <a:r>
              <a:rPr lang="en-US" sz="2000" dirty="0" smtClean="0"/>
              <a:t>bar </a:t>
            </a:r>
            <a:r>
              <a:rPr lang="en-US" sz="2000" dirty="0"/>
              <a:t>appears on the right side of the document </a:t>
            </a:r>
            <a:r>
              <a:rPr lang="en-US" sz="2000" dirty="0" smtClean="0"/>
              <a:t/>
            </a:r>
            <a:br>
              <a:rPr lang="en-US" sz="2000" dirty="0" smtClean="0"/>
            </a:br>
            <a:r>
              <a:rPr lang="en-US" sz="2000" dirty="0" smtClean="0"/>
              <a:t>window</a:t>
            </a:r>
            <a:r>
              <a:rPr lang="en-US" sz="2000" dirty="0"/>
              <a:t>, as shown in </a:t>
            </a:r>
            <a:r>
              <a:rPr lang="en-US" sz="2000" dirty="0" smtClean="0"/>
              <a:t>this figure; </a:t>
            </a:r>
            <a:r>
              <a:rPr lang="en-US" sz="2000" dirty="0"/>
              <a:t>if the window </a:t>
            </a:r>
            <a:r>
              <a:rPr lang="en-US" sz="2000" dirty="0" smtClean="0"/>
              <a:t/>
            </a:r>
            <a:br>
              <a:rPr lang="en-US" sz="2000" dirty="0" smtClean="0"/>
            </a:br>
            <a:r>
              <a:rPr lang="en-US" sz="2000" dirty="0" smtClean="0"/>
              <a:t>view </a:t>
            </a:r>
            <a:r>
              <a:rPr lang="en-US" sz="2000" dirty="0"/>
              <a:t>is larger than the viewing area, a horizontal </a:t>
            </a:r>
            <a:r>
              <a:rPr lang="en-US" sz="2000" dirty="0" smtClean="0"/>
              <a:t/>
            </a:r>
            <a:br>
              <a:rPr lang="en-US" sz="2000" dirty="0" smtClean="0"/>
            </a:br>
            <a:r>
              <a:rPr lang="en-US" sz="2000" dirty="0" smtClean="0"/>
              <a:t>scroll </a:t>
            </a:r>
            <a:r>
              <a:rPr lang="en-US" sz="2000" dirty="0"/>
              <a:t>bar also appears at the bottom of the </a:t>
            </a:r>
            <a:r>
              <a:rPr lang="en-US" sz="2000" dirty="0" smtClean="0"/>
              <a:t>window</a:t>
            </a:r>
            <a:br>
              <a:rPr lang="en-US" sz="2000" dirty="0" smtClean="0"/>
            </a:br>
            <a:r>
              <a:rPr lang="en-US" sz="2000" dirty="0" smtClean="0"/>
              <a:t>to </a:t>
            </a:r>
            <a:r>
              <a:rPr lang="en-US" sz="2000" dirty="0"/>
              <a:t>allow you to scroll left and right across the width </a:t>
            </a:r>
            <a:r>
              <a:rPr lang="en-US" sz="2000" dirty="0" smtClean="0"/>
              <a:t/>
            </a:r>
            <a:br>
              <a:rPr lang="en-US" sz="2000" dirty="0" smtClean="0"/>
            </a:br>
            <a:r>
              <a:rPr lang="en-US" sz="2000" dirty="0" smtClean="0"/>
              <a:t>of </a:t>
            </a:r>
            <a:r>
              <a:rPr lang="en-US" sz="2000" dirty="0"/>
              <a:t>the document. </a:t>
            </a:r>
            <a:endParaRPr lang="en-US" sz="2000" dirty="0" smtClean="0"/>
          </a:p>
          <a:p>
            <a:r>
              <a:rPr lang="en-US" sz="2000" dirty="0" smtClean="0"/>
              <a:t>You </a:t>
            </a:r>
            <a:r>
              <a:rPr lang="en-US" sz="2000" dirty="0"/>
              <a:t>can click the scroll buttons to </a:t>
            </a:r>
            <a:r>
              <a:rPr lang="en-US" sz="2000" dirty="0" smtClean="0"/>
              <a:t/>
            </a:r>
            <a:br>
              <a:rPr lang="en-US" sz="2000" dirty="0" smtClean="0"/>
            </a:br>
            <a:r>
              <a:rPr lang="en-US" sz="2000" dirty="0" smtClean="0"/>
              <a:t>move </a:t>
            </a:r>
            <a:r>
              <a:rPr lang="en-US" sz="2000" dirty="0"/>
              <a:t>up or down one line at a time, or you can click </a:t>
            </a:r>
            <a:r>
              <a:rPr lang="en-US" sz="2000" dirty="0" smtClean="0"/>
              <a:t/>
            </a:r>
            <a:br>
              <a:rPr lang="en-US" sz="2000" dirty="0" smtClean="0"/>
            </a:br>
            <a:r>
              <a:rPr lang="en-US" sz="2000" dirty="0" smtClean="0"/>
              <a:t>and </a:t>
            </a:r>
            <a:r>
              <a:rPr lang="en-US" sz="2000" dirty="0"/>
              <a:t>hold a scroll button to scroll more quickly. You </a:t>
            </a:r>
            <a:r>
              <a:rPr lang="en-US" sz="2000" dirty="0" smtClean="0"/>
              <a:t/>
            </a:r>
            <a:br>
              <a:rPr lang="en-US" sz="2000" dirty="0" smtClean="0"/>
            </a:br>
            <a:r>
              <a:rPr lang="en-US" sz="2000" dirty="0" smtClean="0"/>
              <a:t>can </a:t>
            </a:r>
            <a:r>
              <a:rPr lang="en-US" sz="2000" dirty="0"/>
              <a:t>also click and drag the scroll box to move </a:t>
            </a:r>
            <a:r>
              <a:rPr lang="en-US" sz="2000" dirty="0" smtClean="0"/>
              <a:t/>
            </a:r>
            <a:br>
              <a:rPr lang="en-US" sz="2000" dirty="0" smtClean="0"/>
            </a:br>
            <a:r>
              <a:rPr lang="en-US" sz="2000" dirty="0" smtClean="0"/>
              <a:t>through </a:t>
            </a:r>
            <a:r>
              <a:rPr lang="en-US" sz="2000" dirty="0"/>
              <a:t>a document even faster or just click the </a:t>
            </a:r>
            <a:r>
              <a:rPr lang="en-US" sz="2000" dirty="0" smtClean="0"/>
              <a:t/>
            </a:r>
            <a:br>
              <a:rPr lang="en-US" sz="2000" dirty="0" smtClean="0"/>
            </a:br>
            <a:r>
              <a:rPr lang="en-US" sz="2000" dirty="0" smtClean="0"/>
              <a:t>scroll </a:t>
            </a:r>
            <a:r>
              <a:rPr lang="en-US" sz="2000" dirty="0"/>
              <a:t>box to see a ScreenTip displaying your </a:t>
            </a:r>
            <a:r>
              <a:rPr lang="en-US" sz="2000" dirty="0" smtClean="0"/>
              <a:t/>
            </a:r>
            <a:br>
              <a:rPr lang="en-US" sz="2000" dirty="0" smtClean="0"/>
            </a:br>
            <a:r>
              <a:rPr lang="en-US" sz="2000" dirty="0" smtClean="0"/>
              <a:t>position </a:t>
            </a:r>
            <a:r>
              <a:rPr lang="en-US" sz="2000" dirty="0"/>
              <a:t>in the document.</a:t>
            </a:r>
          </a:p>
        </p:txBody>
      </p:sp>
      <p:pic>
        <p:nvPicPr>
          <p:cNvPr id="2" name="Picture 1" descr="02.14.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850774" y="1556792"/>
            <a:ext cx="1665654" cy="4826000"/>
          </a:xfrm>
          <a:prstGeom prst="rect">
            <a:avLst/>
          </a:prstGeom>
        </p:spPr>
      </p:pic>
    </p:spTree>
    <p:extLst>
      <p:ext uri="{BB962C8B-B14F-4D97-AF65-F5344CB8AC3E}">
        <p14:creationId xmlns:p14="http://schemas.microsoft.com/office/powerpoint/2010/main" val="667006251"/>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dirty="0" smtClean="0"/>
              <a:t>Using the Mouse and Scroll Bar to Navigate</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r>
              <a:rPr lang="en-US" sz="2400" dirty="0"/>
              <a:t>Using the mouse in combination with the scroll bar is a simple way to scroll through a document.</a:t>
            </a:r>
          </a:p>
        </p:txBody>
      </p:sp>
    </p:spTree>
    <p:extLst>
      <p:ext uri="{BB962C8B-B14F-4D97-AF65-F5344CB8AC3E}">
        <p14:creationId xmlns:p14="http://schemas.microsoft.com/office/powerpoint/2010/main" val="393797136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a:xfrm>
            <a:off x="457200" y="505544"/>
            <a:ext cx="8229600" cy="914400"/>
          </a:xfrm>
        </p:spPr>
        <p:txBody>
          <a:bodyPr/>
          <a:lstStyle/>
          <a:p>
            <a:pPr>
              <a:defRPr/>
            </a:pPr>
            <a:r>
              <a:rPr lang="en-US" dirty="0" smtClean="0">
                <a:ea typeface="+mj-ea"/>
                <a:cs typeface="+mj-cs"/>
              </a:rPr>
              <a:t>Step-by-Step: Use the Mouse </a:t>
            </a:r>
            <a:br>
              <a:rPr lang="en-US" dirty="0" smtClean="0">
                <a:ea typeface="+mj-ea"/>
                <a:cs typeface="+mj-cs"/>
              </a:rPr>
            </a:br>
            <a:r>
              <a:rPr lang="en-US" dirty="0" smtClean="0">
                <a:ea typeface="+mj-ea"/>
                <a:cs typeface="+mj-cs"/>
              </a:rPr>
              <a:t>and Scroll Bar to Navigate</a:t>
            </a:r>
          </a:p>
        </p:txBody>
      </p:sp>
      <p:sp>
        <p:nvSpPr>
          <p:cNvPr id="21506" name="Rectangle 3"/>
          <p:cNvSpPr>
            <a:spLocks noGrp="1" noChangeArrowheads="1"/>
          </p:cNvSpPr>
          <p:nvPr>
            <p:ph type="body" idx="1"/>
          </p:nvPr>
        </p:nvSpPr>
        <p:spPr>
          <a:xfrm>
            <a:off x="457200" y="1648544"/>
            <a:ext cx="8229600" cy="4876800"/>
          </a:xfrm>
        </p:spPr>
        <p:txBody>
          <a:bodyPr/>
          <a:lstStyle/>
          <a:p>
            <a:r>
              <a:rPr lang="en-US" sz="2400" b="1" dirty="0"/>
              <a:t>USE</a:t>
            </a:r>
            <a:r>
              <a:rPr lang="en-US" sz="2400" dirty="0"/>
              <a:t> the document that is open </a:t>
            </a:r>
            <a:r>
              <a:rPr lang="en-US" sz="2400" dirty="0" smtClean="0"/>
              <a:t/>
            </a:r>
            <a:br>
              <a:rPr lang="en-US" sz="2400" dirty="0" smtClean="0"/>
            </a:br>
            <a:r>
              <a:rPr lang="en-US" sz="2400" dirty="0" smtClean="0"/>
              <a:t>from </a:t>
            </a:r>
            <a:r>
              <a:rPr lang="en-US" sz="2400" dirty="0"/>
              <a:t>the previous exercise.</a:t>
            </a:r>
          </a:p>
          <a:p>
            <a:pPr marL="457200" indent="-457200">
              <a:buFont typeface="+mj-lt"/>
              <a:buAutoNum type="arabicPeriod"/>
            </a:pPr>
            <a:r>
              <a:rPr lang="en-US" sz="2400" dirty="0" smtClean="0"/>
              <a:t>Click </a:t>
            </a:r>
            <a:r>
              <a:rPr lang="en-US" sz="2400" dirty="0"/>
              <a:t>the </a:t>
            </a:r>
            <a:r>
              <a:rPr lang="en-US" sz="2400" b="1" dirty="0"/>
              <a:t>Scroll Down</a:t>
            </a:r>
            <a:r>
              <a:rPr lang="en-US" sz="2400" dirty="0"/>
              <a:t> button </a:t>
            </a:r>
            <a:r>
              <a:rPr lang="en-US" sz="2400" dirty="0" smtClean="0"/>
              <a:t/>
            </a:r>
            <a:br>
              <a:rPr lang="en-US" sz="2400" dirty="0" smtClean="0"/>
            </a:br>
            <a:r>
              <a:rPr lang="en-US" sz="2400" dirty="0" smtClean="0"/>
              <a:t>to </a:t>
            </a:r>
            <a:r>
              <a:rPr lang="en-US" sz="2400" dirty="0"/>
              <a:t>scroll down one line at a time.</a:t>
            </a:r>
          </a:p>
          <a:p>
            <a:pPr marL="457200" indent="-457200">
              <a:buFont typeface="+mj-lt"/>
              <a:buAutoNum type="arabicPeriod"/>
            </a:pPr>
            <a:r>
              <a:rPr lang="en-US" sz="2400" dirty="0" smtClean="0"/>
              <a:t>Click </a:t>
            </a:r>
            <a:r>
              <a:rPr lang="en-US" sz="2400" dirty="0"/>
              <a:t>and hold the </a:t>
            </a:r>
            <a:r>
              <a:rPr lang="en-US" sz="2400" b="1" dirty="0"/>
              <a:t>Scroll Down</a:t>
            </a:r>
            <a:r>
              <a:rPr lang="en-US" sz="2400" dirty="0"/>
              <a:t> </a:t>
            </a:r>
            <a:r>
              <a:rPr lang="en-US" sz="2400" dirty="0" smtClean="0"/>
              <a:t/>
            </a:r>
            <a:br>
              <a:rPr lang="en-US" sz="2400" dirty="0" smtClean="0"/>
            </a:br>
            <a:r>
              <a:rPr lang="en-US" sz="2400" dirty="0" smtClean="0"/>
              <a:t>button </a:t>
            </a:r>
            <a:r>
              <a:rPr lang="en-US" sz="2400" dirty="0"/>
              <a:t>until you scroll all the way </a:t>
            </a:r>
            <a:r>
              <a:rPr lang="en-US" sz="2400" dirty="0" smtClean="0"/>
              <a:t/>
            </a:r>
            <a:br>
              <a:rPr lang="en-US" sz="2400" dirty="0" smtClean="0"/>
            </a:br>
            <a:r>
              <a:rPr lang="en-US" sz="2400" dirty="0" smtClean="0"/>
              <a:t>to </a:t>
            </a:r>
            <a:r>
              <a:rPr lang="en-US" sz="2400" dirty="0"/>
              <a:t>the end of the document.</a:t>
            </a:r>
          </a:p>
          <a:p>
            <a:pPr marL="457200" indent="-457200">
              <a:buFont typeface="+mj-lt"/>
              <a:buAutoNum type="arabicPeriod"/>
            </a:pPr>
            <a:r>
              <a:rPr lang="en-US" sz="2400" dirty="0" smtClean="0"/>
              <a:t>Position </a:t>
            </a:r>
            <a:r>
              <a:rPr lang="en-US" sz="2400" dirty="0"/>
              <a:t>the mouse pointer on the </a:t>
            </a:r>
            <a:r>
              <a:rPr lang="en-US" sz="2400" dirty="0" smtClean="0"/>
              <a:t/>
            </a:r>
            <a:br>
              <a:rPr lang="en-US" sz="2400" dirty="0" smtClean="0"/>
            </a:br>
            <a:r>
              <a:rPr lang="en-US" sz="2400" b="1" dirty="0" smtClean="0"/>
              <a:t>scroll </a:t>
            </a:r>
            <a:r>
              <a:rPr lang="en-US" sz="2400" b="1" dirty="0"/>
              <a:t>box</a:t>
            </a:r>
            <a:r>
              <a:rPr lang="en-US" sz="2400" dirty="0"/>
              <a:t>. Click and hold to see a </a:t>
            </a:r>
            <a:r>
              <a:rPr lang="en-US" sz="2400" dirty="0" smtClean="0"/>
              <a:t/>
            </a:r>
            <a:br>
              <a:rPr lang="en-US" sz="2400" dirty="0" smtClean="0"/>
            </a:br>
            <a:r>
              <a:rPr lang="en-US" sz="2400" dirty="0" smtClean="0"/>
              <a:t>ScreenTip </a:t>
            </a:r>
            <a:r>
              <a:rPr lang="en-US" sz="2400" dirty="0"/>
              <a:t>identifying your current </a:t>
            </a:r>
            <a:r>
              <a:rPr lang="en-US" sz="2400" dirty="0" smtClean="0"/>
              <a:t/>
            </a:r>
            <a:br>
              <a:rPr lang="en-US" sz="2400" dirty="0" smtClean="0"/>
            </a:br>
            <a:r>
              <a:rPr lang="en-US" sz="2400" dirty="0" smtClean="0"/>
              <a:t>location </a:t>
            </a:r>
            <a:r>
              <a:rPr lang="en-US" sz="2400" dirty="0"/>
              <a:t>in the document </a:t>
            </a:r>
            <a:r>
              <a:rPr lang="en-US" sz="2400" dirty="0" smtClean="0"/>
              <a:t>as </a:t>
            </a:r>
            <a:br>
              <a:rPr lang="en-US" sz="2400" dirty="0" smtClean="0"/>
            </a:br>
            <a:r>
              <a:rPr lang="en-US" sz="2400" dirty="0" smtClean="0"/>
              <a:t>shown at right.</a:t>
            </a:r>
            <a:endParaRPr lang="en-US" sz="2400" dirty="0"/>
          </a:p>
        </p:txBody>
      </p:sp>
      <p:pic>
        <p:nvPicPr>
          <p:cNvPr id="4" name="Picture 3" descr="02.15.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652120" y="1772816"/>
            <a:ext cx="2842198" cy="4392488"/>
          </a:xfrm>
          <a:prstGeom prst="rect">
            <a:avLst/>
          </a:prstGeom>
        </p:spPr>
      </p:pic>
    </p:spTree>
    <p:extLst>
      <p:ext uri="{BB962C8B-B14F-4D97-AF65-F5344CB8AC3E}">
        <p14:creationId xmlns:p14="http://schemas.microsoft.com/office/powerpoint/2010/main" val="129041564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dirty="0"/>
              <a:t>Software Orientation</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r>
              <a:rPr lang="en-US" sz="2400" dirty="0"/>
              <a:t>Word provides options to change a document’s onscreen appearance by viewing the document in Full Screen, Web Layout, Outline, and Draft view. </a:t>
            </a:r>
            <a:endParaRPr lang="en-US" sz="2400" dirty="0" smtClean="0"/>
          </a:p>
          <a:p>
            <a:r>
              <a:rPr lang="en-US" sz="2400" dirty="0" smtClean="0"/>
              <a:t>Adding </a:t>
            </a:r>
            <a:r>
              <a:rPr lang="en-US" sz="2400" dirty="0"/>
              <a:t>horizontal rulers, vertical rulers, or gridlines; increasing or decreasing the document’s page size; arranging the document windows; viewing the document side by side; or splitting the document can also change the view on the screen. </a:t>
            </a:r>
            <a:endParaRPr lang="en-US" sz="2400" dirty="0" smtClean="0"/>
          </a:p>
          <a:p>
            <a:r>
              <a:rPr lang="en-US" sz="2400" dirty="0" smtClean="0"/>
              <a:t>In </a:t>
            </a:r>
            <a:r>
              <a:rPr lang="en-US" sz="2400" dirty="0"/>
              <a:t>addition, the Navigation Pane provides options for browsing and conducting a search in a document.</a:t>
            </a:r>
          </a:p>
        </p:txBody>
      </p:sp>
    </p:spTree>
    <p:extLst>
      <p:ext uri="{BB962C8B-B14F-4D97-AF65-F5344CB8AC3E}">
        <p14:creationId xmlns:p14="http://schemas.microsoft.com/office/powerpoint/2010/main" val="2875379337"/>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dirty="0" smtClean="0"/>
              <a:t>Step</a:t>
            </a:r>
            <a:r>
              <a:rPr lang="en-US" dirty="0"/>
              <a:t>-by-Step: </a:t>
            </a:r>
            <a:r>
              <a:rPr lang="en-US" dirty="0" smtClean="0"/>
              <a:t>Use the </a:t>
            </a:r>
            <a:r>
              <a:rPr lang="en-US" dirty="0"/>
              <a:t>Mouse </a:t>
            </a:r>
            <a:br>
              <a:rPr lang="en-US" dirty="0"/>
            </a:br>
            <a:r>
              <a:rPr lang="en-US" dirty="0"/>
              <a:t>and Scroll Bar to Navigate</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pPr marL="457200" indent="-457200">
              <a:buFont typeface="+mj-lt"/>
              <a:buAutoNum type="arabicPeriod" startAt="4"/>
            </a:pPr>
            <a:r>
              <a:rPr lang="en-US" sz="2400" dirty="0" smtClean="0"/>
              <a:t>Drag </a:t>
            </a:r>
            <a:r>
              <a:rPr lang="en-US" sz="2400" dirty="0"/>
              <a:t>the </a:t>
            </a:r>
            <a:r>
              <a:rPr lang="en-US" sz="2400" b="1" dirty="0"/>
              <a:t>scroll box</a:t>
            </a:r>
            <a:r>
              <a:rPr lang="en-US" sz="2400" dirty="0"/>
              <a:t> all the way to the top of the scroll bar; the view quickly scrolls to the beginning of the document.</a:t>
            </a:r>
          </a:p>
          <a:p>
            <a:pPr marL="457200" indent="-457200">
              <a:buFont typeface="+mj-lt"/>
              <a:buAutoNum type="arabicPeriod" startAt="4"/>
            </a:pPr>
            <a:r>
              <a:rPr lang="en-US" sz="2400" dirty="0" smtClean="0"/>
              <a:t>Click </a:t>
            </a:r>
            <a:r>
              <a:rPr lang="en-US" sz="2400" dirty="0"/>
              <a:t>the </a:t>
            </a:r>
            <a:r>
              <a:rPr lang="en-US" sz="2400" b="1" dirty="0"/>
              <a:t>Select Browse Object</a:t>
            </a:r>
            <a:r>
              <a:rPr lang="en-US" sz="2400" dirty="0"/>
              <a:t> button. A menu appears with various commands you can use to browse for specific text or elements within your document </a:t>
            </a:r>
            <a:r>
              <a:rPr lang="en-US" sz="2400" dirty="0" smtClean="0"/>
              <a:t>as shown below.</a:t>
            </a:r>
            <a:endParaRPr lang="en-US" sz="2400" dirty="0"/>
          </a:p>
        </p:txBody>
      </p:sp>
      <p:pic>
        <p:nvPicPr>
          <p:cNvPr id="3" name="Picture 2" descr="02.16.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771800" y="3933056"/>
            <a:ext cx="4124730" cy="1981911"/>
          </a:xfrm>
          <a:prstGeom prst="rect">
            <a:avLst/>
          </a:prstGeom>
        </p:spPr>
      </p:pic>
    </p:spTree>
    <p:extLst>
      <p:ext uri="{BB962C8B-B14F-4D97-AF65-F5344CB8AC3E}">
        <p14:creationId xmlns:p14="http://schemas.microsoft.com/office/powerpoint/2010/main" val="2286889268"/>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dirty="0"/>
              <a:t>Step-by-Step: </a:t>
            </a:r>
            <a:r>
              <a:rPr lang="en-US" dirty="0" smtClean="0"/>
              <a:t>Use the </a:t>
            </a:r>
            <a:r>
              <a:rPr lang="en-US" dirty="0"/>
              <a:t>Mouse </a:t>
            </a:r>
            <a:br>
              <a:rPr lang="en-US" dirty="0"/>
            </a:br>
            <a:r>
              <a:rPr lang="en-US" dirty="0"/>
              <a:t>and Scroll Bar to Navigate</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pPr marL="457200" indent="-457200">
              <a:buFont typeface="+mj-lt"/>
              <a:buAutoNum type="arabicPeriod" startAt="6"/>
            </a:pPr>
            <a:r>
              <a:rPr lang="en-US" sz="2400" dirty="0" smtClean="0"/>
              <a:t>Move </a:t>
            </a:r>
            <a:r>
              <a:rPr lang="en-US" sz="2400" dirty="0"/>
              <a:t>the mouse pointer over each button to see its name appear in the display box.</a:t>
            </a:r>
          </a:p>
          <a:p>
            <a:pPr marL="457200" indent="-457200">
              <a:buFont typeface="+mj-lt"/>
              <a:buAutoNum type="arabicPeriod" startAt="6"/>
            </a:pPr>
            <a:r>
              <a:rPr lang="en-US" sz="2400" dirty="0" smtClean="0"/>
              <a:t>Click </a:t>
            </a:r>
            <a:r>
              <a:rPr lang="en-US" sz="2400" dirty="0"/>
              <a:t>in a </a:t>
            </a:r>
            <a:r>
              <a:rPr lang="en-US" sz="2400" b="1" dirty="0"/>
              <a:t>blank space</a:t>
            </a:r>
            <a:r>
              <a:rPr lang="en-US" sz="2400" dirty="0"/>
              <a:t> in the document to remove the menu.</a:t>
            </a:r>
          </a:p>
          <a:p>
            <a:r>
              <a:rPr lang="en-US" sz="2400" b="1" dirty="0" smtClean="0"/>
              <a:t>LEAVE</a:t>
            </a:r>
            <a:r>
              <a:rPr lang="en-US" sz="2400" dirty="0" smtClean="0"/>
              <a:t> </a:t>
            </a:r>
            <a:r>
              <a:rPr lang="en-US" sz="2400" dirty="0"/>
              <a:t>the document open to use in the next exercise.</a:t>
            </a:r>
          </a:p>
          <a:p>
            <a:endParaRPr lang="en-US" sz="2400" dirty="0"/>
          </a:p>
        </p:txBody>
      </p:sp>
    </p:spTree>
    <p:extLst>
      <p:ext uri="{BB962C8B-B14F-4D97-AF65-F5344CB8AC3E}">
        <p14:creationId xmlns:p14="http://schemas.microsoft.com/office/powerpoint/2010/main" val="3369246465"/>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dirty="0" smtClean="0">
                <a:ea typeface="+mj-ea"/>
                <a:cs typeface="+mj-cs"/>
              </a:rPr>
              <a:t>Using Keystrokes to Navigate</a:t>
            </a:r>
          </a:p>
        </p:txBody>
      </p:sp>
      <p:sp>
        <p:nvSpPr>
          <p:cNvPr id="21506" name="Rectangle 3"/>
          <p:cNvSpPr>
            <a:spLocks noGrp="1" noChangeArrowheads="1"/>
          </p:cNvSpPr>
          <p:nvPr>
            <p:ph type="body" idx="1"/>
          </p:nvPr>
        </p:nvSpPr>
        <p:spPr>
          <a:xfrm>
            <a:off x="457200" y="1600200"/>
            <a:ext cx="8229600" cy="4876800"/>
          </a:xfrm>
        </p:spPr>
        <p:txBody>
          <a:bodyPr/>
          <a:lstStyle/>
          <a:p>
            <a:r>
              <a:rPr lang="en-US" sz="2400" dirty="0"/>
              <a:t>The arrow keys and other keyboard commands can also help you move through a document. </a:t>
            </a:r>
          </a:p>
          <a:p>
            <a:endParaRPr lang="en-US" sz="2400" dirty="0"/>
          </a:p>
        </p:txBody>
      </p:sp>
    </p:spTree>
    <p:extLst>
      <p:ext uri="{BB962C8B-B14F-4D97-AF65-F5344CB8AC3E}">
        <p14:creationId xmlns:p14="http://schemas.microsoft.com/office/powerpoint/2010/main" val="1341154593"/>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dirty="0" smtClean="0">
                <a:ea typeface="+mj-ea"/>
                <a:cs typeface="+mj-cs"/>
              </a:rPr>
              <a:t>Step-by-Step: Use Keystrokes to Navigate</a:t>
            </a:r>
          </a:p>
        </p:txBody>
      </p:sp>
      <p:sp>
        <p:nvSpPr>
          <p:cNvPr id="21506" name="Rectangle 3"/>
          <p:cNvSpPr>
            <a:spLocks noGrp="1" noChangeArrowheads="1"/>
          </p:cNvSpPr>
          <p:nvPr>
            <p:ph type="body" idx="1"/>
          </p:nvPr>
        </p:nvSpPr>
        <p:spPr>
          <a:xfrm>
            <a:off x="457200" y="1600200"/>
            <a:ext cx="8229600" cy="4876800"/>
          </a:xfrm>
        </p:spPr>
        <p:txBody>
          <a:bodyPr/>
          <a:lstStyle/>
          <a:p>
            <a:pPr>
              <a:spcBef>
                <a:spcPts val="400"/>
              </a:spcBef>
            </a:pPr>
            <a:r>
              <a:rPr lang="en-US" sz="2400" b="1" dirty="0"/>
              <a:t>USE</a:t>
            </a:r>
            <a:r>
              <a:rPr lang="en-US" sz="2400" dirty="0"/>
              <a:t> the document that is open from the previous exercise.</a:t>
            </a:r>
          </a:p>
          <a:p>
            <a:pPr marL="457200" indent="-457200">
              <a:spcBef>
                <a:spcPts val="400"/>
              </a:spcBef>
              <a:buFont typeface="+mj-lt"/>
              <a:buAutoNum type="arabicPeriod"/>
            </a:pPr>
            <a:r>
              <a:rPr lang="en-US" sz="2400" dirty="0" smtClean="0"/>
              <a:t>In </a:t>
            </a:r>
            <a:r>
              <a:rPr lang="en-US" sz="2400" dirty="0"/>
              <a:t>the first line of the body of the document, position the insertion point before the U in USA.</a:t>
            </a:r>
          </a:p>
          <a:p>
            <a:pPr marL="457200" indent="-457200">
              <a:spcBef>
                <a:spcPts val="400"/>
              </a:spcBef>
              <a:buFont typeface="+mj-lt"/>
              <a:buAutoNum type="arabicPeriod"/>
            </a:pPr>
            <a:r>
              <a:rPr lang="en-US" sz="2400" dirty="0" smtClean="0"/>
              <a:t>On </a:t>
            </a:r>
            <a:r>
              <a:rPr lang="en-US" sz="2400" dirty="0"/>
              <a:t>the keyboard, press the</a:t>
            </a:r>
            <a:r>
              <a:rPr lang="en-US" sz="2400" b="1" dirty="0"/>
              <a:t> Right arrow </a:t>
            </a:r>
            <a:r>
              <a:rPr lang="en-US" sz="2400" dirty="0"/>
              <a:t>key to move the insertion point one character to the right.</a:t>
            </a:r>
          </a:p>
          <a:p>
            <a:pPr marL="457200" indent="-457200">
              <a:spcBef>
                <a:spcPts val="400"/>
              </a:spcBef>
              <a:buFont typeface="+mj-lt"/>
              <a:buAutoNum type="arabicPeriod"/>
            </a:pPr>
            <a:r>
              <a:rPr lang="en-US" sz="2400" dirty="0" smtClean="0"/>
              <a:t>Press </a:t>
            </a:r>
            <a:r>
              <a:rPr lang="en-US" sz="2400" dirty="0"/>
              <a:t>the</a:t>
            </a:r>
            <a:r>
              <a:rPr lang="en-US" sz="2400" b="1" dirty="0"/>
              <a:t> Left arrow </a:t>
            </a:r>
            <a:r>
              <a:rPr lang="en-US" sz="2400" dirty="0"/>
              <a:t>key to move one character to the left.</a:t>
            </a:r>
          </a:p>
          <a:p>
            <a:pPr marL="457200" indent="-457200">
              <a:spcBef>
                <a:spcPts val="400"/>
              </a:spcBef>
              <a:buFont typeface="+mj-lt"/>
              <a:buAutoNum type="arabicPeriod"/>
            </a:pPr>
            <a:r>
              <a:rPr lang="en-US" sz="2400" dirty="0" smtClean="0"/>
              <a:t>Press </a:t>
            </a:r>
            <a:r>
              <a:rPr lang="en-US" sz="2400" dirty="0"/>
              <a:t>the</a:t>
            </a:r>
            <a:r>
              <a:rPr lang="en-US" sz="2400" b="1" dirty="0"/>
              <a:t> Down arrow </a:t>
            </a:r>
            <a:r>
              <a:rPr lang="en-US" sz="2400" dirty="0"/>
              <a:t>key to move down one line.</a:t>
            </a:r>
          </a:p>
          <a:p>
            <a:pPr marL="457200" indent="-457200">
              <a:spcBef>
                <a:spcPts val="400"/>
              </a:spcBef>
              <a:buFont typeface="+mj-lt"/>
              <a:buAutoNum type="arabicPeriod"/>
            </a:pPr>
            <a:r>
              <a:rPr lang="en-US" sz="2400" dirty="0" smtClean="0"/>
              <a:t>Press </a:t>
            </a:r>
            <a:r>
              <a:rPr lang="en-US" sz="2400" dirty="0"/>
              <a:t>the </a:t>
            </a:r>
            <a:r>
              <a:rPr lang="en-US" sz="2400" b="1" dirty="0"/>
              <a:t>End </a:t>
            </a:r>
            <a:r>
              <a:rPr lang="en-US" sz="2400" dirty="0"/>
              <a:t>key to move to the end of the line.</a:t>
            </a:r>
          </a:p>
          <a:p>
            <a:pPr marL="457200" indent="-457200">
              <a:spcBef>
                <a:spcPts val="400"/>
              </a:spcBef>
              <a:buFont typeface="+mj-lt"/>
              <a:buAutoNum type="arabicPeriod"/>
            </a:pPr>
            <a:r>
              <a:rPr lang="en-US" sz="2400" dirty="0" smtClean="0"/>
              <a:t>Press </a:t>
            </a:r>
            <a:r>
              <a:rPr lang="en-US" sz="2400" dirty="0"/>
              <a:t>the</a:t>
            </a:r>
            <a:r>
              <a:rPr lang="en-US" sz="2400" b="1" dirty="0"/>
              <a:t> Page Down </a:t>
            </a:r>
            <a:r>
              <a:rPr lang="en-US" sz="2400" dirty="0"/>
              <a:t>key to move down one screen.</a:t>
            </a:r>
          </a:p>
          <a:p>
            <a:pPr marL="457200" indent="-457200">
              <a:spcBef>
                <a:spcPts val="400"/>
              </a:spcBef>
              <a:buFont typeface="+mj-lt"/>
              <a:buAutoNum type="arabicPeriod"/>
            </a:pPr>
            <a:r>
              <a:rPr lang="en-US" sz="2400" dirty="0" smtClean="0"/>
              <a:t>Press </a:t>
            </a:r>
            <a:r>
              <a:rPr lang="en-US" sz="2400" dirty="0"/>
              <a:t>the </a:t>
            </a:r>
            <a:r>
              <a:rPr lang="en-US" sz="2400" b="1" dirty="0"/>
              <a:t>Ctrl+Home</a:t>
            </a:r>
            <a:r>
              <a:rPr lang="en-US" sz="2400" dirty="0"/>
              <a:t> keys to move to the beginning of the document.</a:t>
            </a:r>
          </a:p>
          <a:p>
            <a:pPr>
              <a:spcBef>
                <a:spcPts val="400"/>
              </a:spcBef>
            </a:pPr>
            <a:r>
              <a:rPr lang="en-US" sz="2400" b="1" dirty="0" smtClean="0"/>
              <a:t>LEAVE</a:t>
            </a:r>
            <a:r>
              <a:rPr lang="en-US" sz="2400" dirty="0" smtClean="0"/>
              <a:t> </a:t>
            </a:r>
            <a:r>
              <a:rPr lang="en-US" sz="2400" dirty="0"/>
              <a:t>the document open to use in the next exercise.</a:t>
            </a:r>
          </a:p>
        </p:txBody>
      </p:sp>
    </p:spTree>
    <p:extLst>
      <p:ext uri="{BB962C8B-B14F-4D97-AF65-F5344CB8AC3E}">
        <p14:creationId xmlns:p14="http://schemas.microsoft.com/office/powerpoint/2010/main" val="291788179"/>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dirty="0"/>
              <a:t>Step-by-Step: Use </a:t>
            </a:r>
            <a:r>
              <a:rPr lang="en-US" dirty="0" smtClean="0"/>
              <a:t>Keystrokes </a:t>
            </a:r>
            <a:r>
              <a:rPr lang="en-US" dirty="0"/>
              <a:t>to Navigate</a:t>
            </a:r>
            <a:endParaRPr lang="en-US" dirty="0" smtClean="0">
              <a:ea typeface="+mj-ea"/>
              <a:cs typeface="+mj-cs"/>
            </a:endParaRPr>
          </a:p>
        </p:txBody>
      </p:sp>
      <p:pic>
        <p:nvPicPr>
          <p:cNvPr id="2" name="Picture 1" descr="Table02.01.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84011" y="1566334"/>
            <a:ext cx="4889226" cy="4743622"/>
          </a:xfrm>
          <a:prstGeom prst="rect">
            <a:avLst/>
          </a:prstGeom>
        </p:spPr>
      </p:pic>
    </p:spTree>
    <p:extLst>
      <p:ext uri="{BB962C8B-B14F-4D97-AF65-F5344CB8AC3E}">
        <p14:creationId xmlns:p14="http://schemas.microsoft.com/office/powerpoint/2010/main" val="2797141496"/>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dirty="0" smtClean="0">
                <a:ea typeface="+mj-ea"/>
                <a:cs typeface="+mj-cs"/>
              </a:rPr>
              <a:t>Searching within a Document</a:t>
            </a:r>
          </a:p>
        </p:txBody>
      </p:sp>
      <p:sp>
        <p:nvSpPr>
          <p:cNvPr id="21506" name="Rectangle 3"/>
          <p:cNvSpPr>
            <a:spLocks noGrp="1" noChangeArrowheads="1"/>
          </p:cNvSpPr>
          <p:nvPr>
            <p:ph type="body" idx="1"/>
          </p:nvPr>
        </p:nvSpPr>
        <p:spPr>
          <a:xfrm>
            <a:off x="457200" y="1600200"/>
            <a:ext cx="8229600" cy="4876800"/>
          </a:xfrm>
        </p:spPr>
        <p:txBody>
          <a:bodyPr/>
          <a:lstStyle/>
          <a:p>
            <a:r>
              <a:rPr lang="en-US" sz="2300" dirty="0"/>
              <a:t>Word’s Find command is now located in the Navigation Pane in the Show group on the View tab, as well as on the Home tab in the Editing group. </a:t>
            </a:r>
            <a:endParaRPr lang="en-US" sz="2300" dirty="0" smtClean="0"/>
          </a:p>
          <a:p>
            <a:r>
              <a:rPr lang="en-US" sz="2300" dirty="0" smtClean="0"/>
              <a:t>By </a:t>
            </a:r>
            <a:r>
              <a:rPr lang="en-US" sz="2300" dirty="0"/>
              <a:t>using the Navigation Pane, you can easily locate specific text, graphics, objects, and equations within a </a:t>
            </a:r>
            <a:r>
              <a:rPr lang="en-US" sz="2300" dirty="0" smtClean="0"/>
              <a:t>document.</a:t>
            </a:r>
          </a:p>
          <a:p>
            <a:r>
              <a:rPr lang="en-US" sz="2300" dirty="0" smtClean="0"/>
              <a:t>The </a:t>
            </a:r>
            <a:r>
              <a:rPr lang="en-US" sz="2300" dirty="0"/>
              <a:t>document will contain highlighted text, and the Navigation Pane will display the results in a yellow border. The third tab, Browse the results from your current search, will place the results in the order they appear in the document. </a:t>
            </a:r>
            <a:endParaRPr lang="en-US" sz="2300" dirty="0" smtClean="0"/>
          </a:p>
          <a:p>
            <a:r>
              <a:rPr lang="en-US" sz="2300" dirty="0" smtClean="0"/>
              <a:t>In the following exercise, </a:t>
            </a:r>
            <a:r>
              <a:rPr lang="en-US" sz="2300" dirty="0"/>
              <a:t>you learn to use the Navigation Pane to search for every occurrence of a specific word within a document.</a:t>
            </a:r>
            <a:r>
              <a:rPr lang="en-US" sz="2400" dirty="0"/>
              <a:t> </a:t>
            </a:r>
          </a:p>
        </p:txBody>
      </p:sp>
    </p:spTree>
    <p:extLst>
      <p:ext uri="{BB962C8B-B14F-4D97-AF65-F5344CB8AC3E}">
        <p14:creationId xmlns:p14="http://schemas.microsoft.com/office/powerpoint/2010/main" val="2469289520"/>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Searching within a Document</a:t>
            </a:r>
          </a:p>
        </p:txBody>
      </p:sp>
      <p:sp>
        <p:nvSpPr>
          <p:cNvPr id="3" name="Content Placeholder 2"/>
          <p:cNvSpPr>
            <a:spLocks noGrp="1"/>
          </p:cNvSpPr>
          <p:nvPr>
            <p:ph idx="1"/>
          </p:nvPr>
        </p:nvSpPr>
        <p:spPr/>
        <p:txBody>
          <a:bodyPr/>
          <a:lstStyle/>
          <a:p>
            <a:r>
              <a:rPr lang="en-US" sz="2400" dirty="0"/>
              <a:t>In the Home tab on the Editing group, the drop-down arrow by the Find button displays a menu that contains the Find, Advanced Find, Replace, and Go To commands. </a:t>
            </a:r>
            <a:endParaRPr lang="en-US" sz="2400" dirty="0" smtClean="0"/>
          </a:p>
          <a:p>
            <a:r>
              <a:rPr lang="en-US" sz="2400" dirty="0" smtClean="0"/>
              <a:t>The </a:t>
            </a:r>
            <a:r>
              <a:rPr lang="en-US" sz="2400" dirty="0"/>
              <a:t>Find command opens the Navigation Pane; the Advanced Find command opens the Find and Replace dialog box with Find as the active tab; the Replace command opens the Find and Replace dialog box with Replace as the active tab; and the Go To command opens the same dialog box with Go To as the active the tab</a:t>
            </a:r>
            <a:r>
              <a:rPr lang="en-US" sz="2400" dirty="0" smtClean="0"/>
              <a:t>.</a:t>
            </a:r>
            <a:endParaRPr lang="en-US" sz="2400" dirty="0"/>
          </a:p>
        </p:txBody>
      </p:sp>
    </p:spTree>
    <p:extLst>
      <p:ext uri="{BB962C8B-B14F-4D97-AF65-F5344CB8AC3E}">
        <p14:creationId xmlns:p14="http://schemas.microsoft.com/office/powerpoint/2010/main" val="242330359"/>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Searching within a Document</a:t>
            </a:r>
          </a:p>
        </p:txBody>
      </p:sp>
      <p:sp>
        <p:nvSpPr>
          <p:cNvPr id="3" name="Content Placeholder 2"/>
          <p:cNvSpPr>
            <a:spLocks noGrp="1"/>
          </p:cNvSpPr>
          <p:nvPr>
            <p:ph idx="1"/>
          </p:nvPr>
        </p:nvSpPr>
        <p:spPr/>
        <p:txBody>
          <a:bodyPr/>
          <a:lstStyle/>
          <a:p>
            <a:r>
              <a:rPr lang="en-US" sz="2400" dirty="0"/>
              <a:t>To highlight every occurrence of a particular word or phrase in your document, you must activate Advanced Find. To do so, click the drop-down arrow by the Search text box, as shown </a:t>
            </a:r>
            <a:r>
              <a:rPr lang="en-US" sz="2400" dirty="0" smtClean="0"/>
              <a:t>below, </a:t>
            </a:r>
            <a:r>
              <a:rPr lang="en-US" sz="2400" dirty="0"/>
              <a:t>then click Advanced Find. </a:t>
            </a:r>
          </a:p>
        </p:txBody>
      </p:sp>
      <p:pic>
        <p:nvPicPr>
          <p:cNvPr id="4" name="Picture 3" descr="02.17.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35667" y="3068959"/>
            <a:ext cx="5621865" cy="3336112"/>
          </a:xfrm>
          <a:prstGeom prst="rect">
            <a:avLst/>
          </a:prstGeom>
        </p:spPr>
      </p:pic>
    </p:spTree>
    <p:extLst>
      <p:ext uri="{BB962C8B-B14F-4D97-AF65-F5344CB8AC3E}">
        <p14:creationId xmlns:p14="http://schemas.microsoft.com/office/powerpoint/2010/main" val="85545668"/>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Searching within a Document</a:t>
            </a:r>
          </a:p>
        </p:txBody>
      </p:sp>
      <p:sp>
        <p:nvSpPr>
          <p:cNvPr id="3" name="Content Placeholder 2"/>
          <p:cNvSpPr>
            <a:spLocks noGrp="1"/>
          </p:cNvSpPr>
          <p:nvPr>
            <p:ph idx="1"/>
          </p:nvPr>
        </p:nvSpPr>
        <p:spPr/>
        <p:txBody>
          <a:bodyPr/>
          <a:lstStyle/>
          <a:p>
            <a:r>
              <a:rPr lang="en-US" sz="2400" dirty="0"/>
              <a:t>The Find and Replace dialog box opens; within that box, key your desired word or phrase, then click the drop-down arrow on the Reading Highlight button and select Highlight All. </a:t>
            </a:r>
            <a:endParaRPr lang="en-US" sz="2400" dirty="0" smtClean="0"/>
          </a:p>
          <a:p>
            <a:r>
              <a:rPr lang="en-US" sz="2400" dirty="0" smtClean="0"/>
              <a:t>When </a:t>
            </a:r>
            <a:r>
              <a:rPr lang="en-US" sz="2400" dirty="0"/>
              <a:t>you close the Find and Replace dialog box, each instance of your desired word or phrase is highlighted in the document. </a:t>
            </a:r>
            <a:endParaRPr lang="en-US" sz="2400" dirty="0" smtClean="0"/>
          </a:p>
          <a:p>
            <a:r>
              <a:rPr lang="en-US" sz="2400" dirty="0" smtClean="0"/>
              <a:t>To </a:t>
            </a:r>
            <a:r>
              <a:rPr lang="en-US" sz="2400" dirty="0"/>
              <a:t>clear all occurrences of highlighted text, return to the Advanced Find options, click the Reading Highlight button, and then select Clear Highlighting </a:t>
            </a:r>
          </a:p>
        </p:txBody>
      </p:sp>
    </p:spTree>
    <p:extLst>
      <p:ext uri="{BB962C8B-B14F-4D97-AF65-F5344CB8AC3E}">
        <p14:creationId xmlns:p14="http://schemas.microsoft.com/office/powerpoint/2010/main" val="4240311800"/>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dirty="0" smtClean="0">
                <a:ea typeface="+mj-ea"/>
                <a:cs typeface="+mj-cs"/>
              </a:rPr>
              <a:t>Step-by-Step: Use the Navigation Pane </a:t>
            </a:r>
            <a:br>
              <a:rPr lang="en-US" dirty="0" smtClean="0">
                <a:ea typeface="+mj-ea"/>
                <a:cs typeface="+mj-cs"/>
              </a:rPr>
            </a:br>
            <a:r>
              <a:rPr lang="en-US" dirty="0" smtClean="0">
                <a:ea typeface="+mj-ea"/>
                <a:cs typeface="+mj-cs"/>
              </a:rPr>
              <a:t>to Search for Text in a Document</a:t>
            </a:r>
          </a:p>
        </p:txBody>
      </p:sp>
      <p:sp>
        <p:nvSpPr>
          <p:cNvPr id="21506" name="Rectangle 3"/>
          <p:cNvSpPr>
            <a:spLocks noGrp="1" noChangeArrowheads="1"/>
          </p:cNvSpPr>
          <p:nvPr>
            <p:ph type="body" idx="1"/>
          </p:nvPr>
        </p:nvSpPr>
        <p:spPr>
          <a:xfrm>
            <a:off x="457200" y="1600200"/>
            <a:ext cx="8229600" cy="4876800"/>
          </a:xfrm>
        </p:spPr>
        <p:txBody>
          <a:bodyPr/>
          <a:lstStyle/>
          <a:p>
            <a:pPr>
              <a:spcBef>
                <a:spcPts val="400"/>
              </a:spcBef>
            </a:pPr>
            <a:r>
              <a:rPr lang="en-US" sz="2300" b="1" dirty="0"/>
              <a:t>USE</a:t>
            </a:r>
            <a:r>
              <a:rPr lang="en-US" sz="2300" dirty="0"/>
              <a:t> the document that is open from the previous exercise.</a:t>
            </a:r>
          </a:p>
          <a:p>
            <a:pPr marL="457200" indent="-457200">
              <a:spcBef>
                <a:spcPts val="400"/>
              </a:spcBef>
              <a:buFont typeface="+mj-lt"/>
              <a:buAutoNum type="arabicPeriod"/>
            </a:pPr>
            <a:r>
              <a:rPr lang="en-US" sz="2300" dirty="0" smtClean="0"/>
              <a:t>Click </a:t>
            </a:r>
            <a:r>
              <a:rPr lang="en-US" sz="2300" dirty="0"/>
              <a:t>the </a:t>
            </a:r>
            <a:r>
              <a:rPr lang="en-US" sz="2300" b="1" dirty="0"/>
              <a:t>Vie</a:t>
            </a:r>
            <a:r>
              <a:rPr lang="en-US" sz="2300" dirty="0"/>
              <a:t>w tab, then, in the Show command group, click the </a:t>
            </a:r>
            <a:r>
              <a:rPr lang="en-US" sz="2300" b="1" dirty="0"/>
              <a:t>Navigation Pan</a:t>
            </a:r>
            <a:r>
              <a:rPr lang="en-US" sz="2300" dirty="0"/>
              <a:t>e check box. The Navigation Pane opens.</a:t>
            </a:r>
          </a:p>
          <a:p>
            <a:pPr marL="457200" indent="-457200">
              <a:spcBef>
                <a:spcPts val="400"/>
              </a:spcBef>
              <a:buFont typeface="+mj-lt"/>
              <a:buAutoNum type="arabicPeriod"/>
            </a:pPr>
            <a:r>
              <a:rPr lang="en-US" sz="2300" dirty="0" smtClean="0"/>
              <a:t>Key </a:t>
            </a:r>
            <a:r>
              <a:rPr lang="en-US" sz="2300" b="1" dirty="0"/>
              <a:t>relocation</a:t>
            </a:r>
            <a:r>
              <a:rPr lang="en-US" sz="2300" dirty="0"/>
              <a:t> in the Search text box; the text is highlighted in the document and in the Browse Headings, Browse Pages, and Browse Results tabs of the Navigation Pane.</a:t>
            </a:r>
          </a:p>
          <a:p>
            <a:pPr marL="457200" indent="-457200">
              <a:spcBef>
                <a:spcPts val="400"/>
              </a:spcBef>
              <a:buFont typeface="+mj-lt"/>
              <a:buAutoNum type="arabicPeriod"/>
            </a:pPr>
            <a:r>
              <a:rPr lang="en-US" sz="2300" dirty="0" smtClean="0"/>
              <a:t>Click </a:t>
            </a:r>
            <a:r>
              <a:rPr lang="en-US" sz="2300" dirty="0"/>
              <a:t>the third tab, Browse the results from your current search. Note that the found text is bolded, and it appears in the order of its occurrence in the document.</a:t>
            </a:r>
          </a:p>
          <a:p>
            <a:pPr marL="457200" indent="-457200">
              <a:spcBef>
                <a:spcPts val="400"/>
              </a:spcBef>
              <a:buFont typeface="+mj-lt"/>
              <a:buAutoNum type="arabicPeriod"/>
            </a:pPr>
            <a:r>
              <a:rPr lang="en-US" sz="2300" dirty="0" smtClean="0"/>
              <a:t>Click </a:t>
            </a:r>
            <a:r>
              <a:rPr lang="en-US" sz="2300" dirty="0"/>
              <a:t>the first tab, Browse the headings in your document, and note highlighted headings. Then click the second tab, Browse the pages in your document, and note the highlighted found text in the thumbnails</a:t>
            </a:r>
            <a:r>
              <a:rPr lang="en-US" sz="2400" dirty="0"/>
              <a:t>.</a:t>
            </a:r>
          </a:p>
          <a:p>
            <a:r>
              <a:rPr lang="en-US" sz="2400" b="1" dirty="0"/>
              <a:t>5.</a:t>
            </a:r>
            <a:r>
              <a:rPr lang="en-US" sz="2400" dirty="0"/>
              <a:t>	</a:t>
            </a:r>
          </a:p>
        </p:txBody>
      </p:sp>
    </p:spTree>
    <p:extLst>
      <p:ext uri="{BB962C8B-B14F-4D97-AF65-F5344CB8AC3E}">
        <p14:creationId xmlns:p14="http://schemas.microsoft.com/office/powerpoint/2010/main" val="317950706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dirty="0" smtClean="0">
                <a:ea typeface="+mj-ea"/>
                <a:cs typeface="+mj-cs"/>
              </a:rPr>
              <a:t>Changing and Organizing Document Views</a:t>
            </a:r>
          </a:p>
        </p:txBody>
      </p:sp>
      <p:sp>
        <p:nvSpPr>
          <p:cNvPr id="21506" name="Rectangle 3"/>
          <p:cNvSpPr>
            <a:spLocks noGrp="1" noChangeArrowheads="1"/>
          </p:cNvSpPr>
          <p:nvPr>
            <p:ph type="body" idx="1"/>
          </p:nvPr>
        </p:nvSpPr>
        <p:spPr>
          <a:xfrm>
            <a:off x="457200" y="1600200"/>
            <a:ext cx="8229600" cy="4876800"/>
          </a:xfrm>
        </p:spPr>
        <p:txBody>
          <a:bodyPr/>
          <a:lstStyle/>
          <a:p>
            <a:r>
              <a:rPr lang="en-US" sz="2400" dirty="0"/>
              <a:t>Word has a variety of options for opening an existing document and viewing a document. </a:t>
            </a:r>
            <a:endParaRPr lang="en-US" sz="2400" dirty="0" smtClean="0"/>
          </a:p>
          <a:p>
            <a:r>
              <a:rPr lang="en-US" sz="2400" dirty="0" smtClean="0"/>
              <a:t>You </a:t>
            </a:r>
            <a:r>
              <a:rPr lang="en-US" sz="2400" dirty="0"/>
              <a:t>can enable features to show gridlines, thumbnails, and rulers to help in navigating the document or can zoom in or out. Word also allows you to open and arrange multiple document windows. </a:t>
            </a:r>
            <a:endParaRPr lang="en-US" sz="2400" dirty="0" smtClean="0"/>
          </a:p>
          <a:p>
            <a:r>
              <a:rPr lang="en-US" sz="2400" dirty="0" smtClean="0"/>
              <a:t>You </a:t>
            </a:r>
            <a:r>
              <a:rPr lang="en-US" sz="2400" dirty="0"/>
              <a:t>will learn about all of these features in this section.</a:t>
            </a:r>
          </a:p>
        </p:txBody>
      </p:sp>
    </p:spTree>
    <p:extLst>
      <p:ext uri="{BB962C8B-B14F-4D97-AF65-F5344CB8AC3E}">
        <p14:creationId xmlns:p14="http://schemas.microsoft.com/office/powerpoint/2010/main" val="2534130753"/>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dirty="0"/>
              <a:t>Step-by-Step: Use the Navigation Pane </a:t>
            </a:r>
            <a:br>
              <a:rPr lang="en-US" dirty="0"/>
            </a:br>
            <a:r>
              <a:rPr lang="en-US" dirty="0"/>
              <a:t>to Search for Text in a Document</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pPr marL="457200" indent="-457200">
              <a:buFont typeface="+mj-lt"/>
              <a:buAutoNum type="arabicPeriod" startAt="5"/>
            </a:pPr>
            <a:r>
              <a:rPr lang="en-US" sz="2400" dirty="0"/>
              <a:t>Click the </a:t>
            </a:r>
            <a:r>
              <a:rPr lang="en-US" sz="2400" b="1" dirty="0"/>
              <a:t>Browse the pages in your document</a:t>
            </a:r>
            <a:r>
              <a:rPr lang="en-US" sz="2400" dirty="0"/>
              <a:t> tab and click each </a:t>
            </a:r>
            <a:r>
              <a:rPr lang="en-US" sz="2400" b="1" dirty="0"/>
              <a:t>thumbnail</a:t>
            </a:r>
            <a:r>
              <a:rPr lang="en-US" sz="2400" dirty="0"/>
              <a:t>. Use the scroll bar to navigate to thumbnail four, then click that </a:t>
            </a:r>
            <a:r>
              <a:rPr lang="en-US" sz="2400" dirty="0" smtClean="0"/>
              <a:t>thumbnail.</a:t>
            </a:r>
          </a:p>
          <a:p>
            <a:pPr marL="457200" indent="-457200">
              <a:buFont typeface="+mj-lt"/>
              <a:buAutoNum type="arabicPeriod" startAt="5"/>
            </a:pPr>
            <a:r>
              <a:rPr lang="en-US" sz="2400" dirty="0" smtClean="0"/>
              <a:t>Click </a:t>
            </a:r>
            <a:r>
              <a:rPr lang="en-US" sz="2400" dirty="0"/>
              <a:t>the </a:t>
            </a:r>
            <a:r>
              <a:rPr lang="en-US" sz="2400" b="1" dirty="0"/>
              <a:t>X</a:t>
            </a:r>
            <a:r>
              <a:rPr lang="en-US" sz="2400" dirty="0"/>
              <a:t> in the Search text box to end your search. Press </a:t>
            </a:r>
            <a:r>
              <a:rPr lang="en-US" sz="2400" b="1" dirty="0"/>
              <a:t>Ctrl+Home</a:t>
            </a:r>
            <a:r>
              <a:rPr lang="en-US" sz="2400" dirty="0"/>
              <a:t> to move the insertion point to the beginning of the </a:t>
            </a:r>
            <a:r>
              <a:rPr lang="en-US" sz="2400" dirty="0" smtClean="0"/>
              <a:t>document.</a:t>
            </a:r>
          </a:p>
          <a:p>
            <a:pPr marL="457200" indent="-457200">
              <a:buFont typeface="+mj-lt"/>
              <a:buAutoNum type="arabicPeriod" startAt="5"/>
            </a:pPr>
            <a:r>
              <a:rPr lang="en-US" sz="2400" dirty="0" smtClean="0"/>
              <a:t>Click </a:t>
            </a:r>
            <a:r>
              <a:rPr lang="en-US" sz="2400" dirty="0"/>
              <a:t>the </a:t>
            </a:r>
            <a:r>
              <a:rPr lang="en-US" sz="2400" b="1" dirty="0"/>
              <a:t>magnifying glass</a:t>
            </a:r>
            <a:r>
              <a:rPr lang="en-US" sz="2400" dirty="0"/>
              <a:t> icon on the right side of the Navigation Pane box to produce a list of available </a:t>
            </a:r>
            <a:r>
              <a:rPr lang="en-US" sz="2400" dirty="0" smtClean="0"/>
              <a:t>Options.</a:t>
            </a:r>
          </a:p>
          <a:p>
            <a:pPr marL="457200" indent="-457200">
              <a:buFont typeface="+mj-lt"/>
              <a:buAutoNum type="arabicPeriod" startAt="5"/>
            </a:pPr>
            <a:r>
              <a:rPr lang="en-US" sz="2400" dirty="0" smtClean="0"/>
              <a:t>Click </a:t>
            </a:r>
            <a:r>
              <a:rPr lang="en-US" sz="2400" dirty="0"/>
              <a:t>the </a:t>
            </a:r>
            <a:r>
              <a:rPr lang="en-US" sz="2400" b="1" dirty="0"/>
              <a:t>Advanced Find</a:t>
            </a:r>
            <a:r>
              <a:rPr lang="en-US" sz="2400" dirty="0"/>
              <a:t> button. The Find and Replace dialog box opens</a:t>
            </a:r>
            <a:r>
              <a:rPr lang="en-US" sz="2400" dirty="0" smtClean="0"/>
              <a:t>.</a:t>
            </a:r>
            <a:endParaRPr lang="en-US" sz="2400" dirty="0"/>
          </a:p>
        </p:txBody>
      </p:sp>
    </p:spTree>
    <p:extLst>
      <p:ext uri="{BB962C8B-B14F-4D97-AF65-F5344CB8AC3E}">
        <p14:creationId xmlns:p14="http://schemas.microsoft.com/office/powerpoint/2010/main" val="2189329119"/>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dirty="0"/>
              <a:t>Step-by-Step: Use the Navigation Pane </a:t>
            </a:r>
            <a:br>
              <a:rPr lang="en-US" dirty="0"/>
            </a:br>
            <a:r>
              <a:rPr lang="en-US" dirty="0"/>
              <a:t>to Search for Text in a Document</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pPr marL="457200" indent="-457200">
              <a:buFont typeface="+mj-lt"/>
              <a:buAutoNum type="arabicPeriod" startAt="9"/>
            </a:pPr>
            <a:r>
              <a:rPr lang="en-US" sz="2400" dirty="0"/>
              <a:t>The word “relocation” should be in the Find what text box; click the </a:t>
            </a:r>
            <a:r>
              <a:rPr lang="en-US" sz="2400" b="1" dirty="0"/>
              <a:t>Find Next</a:t>
            </a:r>
            <a:r>
              <a:rPr lang="en-US" sz="2400" dirty="0"/>
              <a:t> button. Click the </a:t>
            </a:r>
            <a:r>
              <a:rPr lang="en-US" sz="2400" b="1" dirty="0"/>
              <a:t>Reading Highlight</a:t>
            </a:r>
            <a:r>
              <a:rPr lang="en-US" sz="2400" dirty="0"/>
              <a:t> button to </a:t>
            </a:r>
            <a:r>
              <a:rPr lang="en-US" sz="2400" b="1" dirty="0"/>
              <a:t>Highlight All</a:t>
            </a:r>
            <a:r>
              <a:rPr lang="en-US" sz="2400" dirty="0"/>
              <a:t> instances of this word. Then click </a:t>
            </a:r>
            <a:r>
              <a:rPr lang="en-US" sz="2400" b="1" dirty="0"/>
              <a:t>Close</a:t>
            </a:r>
            <a:r>
              <a:rPr lang="en-US" sz="2400" dirty="0"/>
              <a:t> (see </a:t>
            </a:r>
            <a:r>
              <a:rPr lang="en-US" sz="2400" dirty="0" smtClean="0"/>
              <a:t>below)</a:t>
            </a:r>
            <a:r>
              <a:rPr lang="en-US" sz="2400" dirty="0"/>
              <a:t>.</a:t>
            </a:r>
          </a:p>
        </p:txBody>
      </p:sp>
      <p:pic>
        <p:nvPicPr>
          <p:cNvPr id="2" name="Picture 1" descr="02.18.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07533" y="3268673"/>
            <a:ext cx="6891867" cy="3016725"/>
          </a:xfrm>
          <a:prstGeom prst="rect">
            <a:avLst/>
          </a:prstGeom>
        </p:spPr>
      </p:pic>
    </p:spTree>
    <p:extLst>
      <p:ext uri="{BB962C8B-B14F-4D97-AF65-F5344CB8AC3E}">
        <p14:creationId xmlns:p14="http://schemas.microsoft.com/office/powerpoint/2010/main" val="3526223254"/>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dirty="0"/>
              <a:t>Step-by-Step: Use the Navigation Pane </a:t>
            </a:r>
            <a:br>
              <a:rPr lang="en-US" dirty="0"/>
            </a:br>
            <a:r>
              <a:rPr lang="en-US" dirty="0"/>
              <a:t>to Search for Text in a Document</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pPr marL="457200" indent="-457200">
              <a:buFont typeface="+mj-lt"/>
              <a:buAutoNum type="arabicPeriod" startAt="10"/>
            </a:pPr>
            <a:r>
              <a:rPr lang="en-US" sz="2400" b="1" dirty="0" smtClean="0"/>
              <a:t> </a:t>
            </a:r>
            <a:r>
              <a:rPr lang="en-US" sz="2400" dirty="0" smtClean="0"/>
              <a:t>In </a:t>
            </a:r>
            <a:r>
              <a:rPr lang="en-US" sz="2400" dirty="0"/>
              <a:t>the Show command group, click the </a:t>
            </a:r>
            <a:r>
              <a:rPr lang="en-US" sz="2400" b="1" dirty="0"/>
              <a:t>Navigation Pan</a:t>
            </a:r>
            <a:r>
              <a:rPr lang="en-US" sz="2400" dirty="0"/>
              <a:t>e check box to turn off this pane</a:t>
            </a:r>
            <a:r>
              <a:rPr lang="en-US" sz="2400" dirty="0" smtClean="0"/>
              <a:t>.</a:t>
            </a:r>
            <a:r>
              <a:rPr lang="en-US" sz="2400" b="1" dirty="0"/>
              <a:t> </a:t>
            </a:r>
            <a:endParaRPr lang="en-US" sz="2400" b="1" dirty="0" smtClean="0"/>
          </a:p>
          <a:p>
            <a:pPr marL="457200" indent="-457200">
              <a:buFont typeface="+mj-lt"/>
              <a:buAutoNum type="arabicPeriod" startAt="10"/>
            </a:pPr>
            <a:r>
              <a:rPr lang="en-US" sz="2400" b="1" dirty="0" smtClean="0"/>
              <a:t> SAVE</a:t>
            </a:r>
            <a:r>
              <a:rPr lang="en-US" sz="2400" dirty="0" smtClean="0"/>
              <a:t> </a:t>
            </a:r>
            <a:r>
              <a:rPr lang="en-US" sz="2400" dirty="0"/>
              <a:t>the document as </a:t>
            </a:r>
            <a:r>
              <a:rPr lang="en-US" sz="2400" b="1" dirty="0"/>
              <a:t>proposal_1</a:t>
            </a:r>
            <a:r>
              <a:rPr lang="en-US" sz="2400" dirty="0"/>
              <a:t> in the lesson folder of your USB flash drive.</a:t>
            </a:r>
          </a:p>
          <a:p>
            <a:endParaRPr lang="en-US" sz="2400" b="1" dirty="0" smtClean="0"/>
          </a:p>
          <a:p>
            <a:endParaRPr lang="en-US" sz="2400" b="1" dirty="0"/>
          </a:p>
          <a:p>
            <a:r>
              <a:rPr lang="en-US" sz="2400" b="1" dirty="0" smtClean="0"/>
              <a:t>LEAVE</a:t>
            </a:r>
            <a:r>
              <a:rPr lang="en-US" sz="2400" dirty="0" smtClean="0"/>
              <a:t> </a:t>
            </a:r>
            <a:r>
              <a:rPr lang="en-US" sz="2400" dirty="0"/>
              <a:t>the document open to use in the next exercise.</a:t>
            </a:r>
          </a:p>
          <a:p>
            <a:pPr marL="457200" indent="-457200">
              <a:buFont typeface="+mj-lt"/>
              <a:buAutoNum type="arabicPeriod" startAt="10"/>
            </a:pPr>
            <a:endParaRPr lang="en-US" sz="2400" dirty="0"/>
          </a:p>
          <a:p>
            <a:endParaRPr lang="en-US" sz="2400" dirty="0"/>
          </a:p>
        </p:txBody>
      </p:sp>
    </p:spTree>
    <p:extLst>
      <p:ext uri="{BB962C8B-B14F-4D97-AF65-F5344CB8AC3E}">
        <p14:creationId xmlns:p14="http://schemas.microsoft.com/office/powerpoint/2010/main" val="1869187615"/>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dirty="0" smtClean="0">
                <a:ea typeface="+mj-ea"/>
                <a:cs typeface="+mj-cs"/>
              </a:rPr>
              <a:t>Replacing Text in a Document</a:t>
            </a:r>
          </a:p>
        </p:txBody>
      </p:sp>
      <p:sp>
        <p:nvSpPr>
          <p:cNvPr id="21506" name="Rectangle 3"/>
          <p:cNvSpPr>
            <a:spLocks noGrp="1" noChangeArrowheads="1"/>
          </p:cNvSpPr>
          <p:nvPr>
            <p:ph type="body" idx="1"/>
          </p:nvPr>
        </p:nvSpPr>
        <p:spPr>
          <a:xfrm>
            <a:off x="457200" y="1600200"/>
            <a:ext cx="8229600" cy="4876800"/>
          </a:xfrm>
        </p:spPr>
        <p:txBody>
          <a:bodyPr/>
          <a:lstStyle/>
          <a:p>
            <a:r>
              <a:rPr lang="en-US" sz="2400" dirty="0"/>
              <a:t>Located on the Home tab in the Editing group, the Replace command opens the Find and Replace dialog box. </a:t>
            </a:r>
            <a:endParaRPr lang="en-US" sz="2400" dirty="0" smtClean="0"/>
          </a:p>
          <a:p>
            <a:r>
              <a:rPr lang="en-US" sz="2400" dirty="0" smtClean="0"/>
              <a:t>You </a:t>
            </a:r>
            <a:r>
              <a:rPr lang="en-US" sz="2400" dirty="0"/>
              <a:t>can use the Replace command to replace one word or phrase with another. </a:t>
            </a:r>
            <a:endParaRPr lang="en-US" sz="2400" dirty="0" smtClean="0"/>
          </a:p>
          <a:p>
            <a:r>
              <a:rPr lang="en-US" sz="2400" dirty="0" smtClean="0"/>
              <a:t>You </a:t>
            </a:r>
            <a:r>
              <a:rPr lang="en-US" sz="2400" dirty="0"/>
              <a:t>can also use the Find and Replace command to search for and replace formatting—such as a specific font color, bolding, or italics. </a:t>
            </a:r>
            <a:endParaRPr lang="en-US" sz="2400" dirty="0" smtClean="0"/>
          </a:p>
          <a:p>
            <a:r>
              <a:rPr lang="en-US" sz="2400" dirty="0" smtClean="0"/>
              <a:t>It </a:t>
            </a:r>
            <a:r>
              <a:rPr lang="en-US" sz="2400" dirty="0"/>
              <a:t>is also possible to search for and replace special </a:t>
            </a:r>
            <a:r>
              <a:rPr lang="en-US" sz="2400" dirty="0" smtClean="0"/>
              <a:t>characters </a:t>
            </a:r>
            <a:r>
              <a:rPr lang="en-US" sz="2400" dirty="0"/>
              <a:t>and document elements such as page breaks and tabs. </a:t>
            </a:r>
            <a:endParaRPr lang="en-US" sz="2400" dirty="0" smtClean="0"/>
          </a:p>
          <a:p>
            <a:r>
              <a:rPr lang="en-US" sz="2400" dirty="0" smtClean="0"/>
              <a:t>In the following exercise, </a:t>
            </a:r>
            <a:r>
              <a:rPr lang="en-US" sz="2400" dirty="0"/>
              <a:t>you learn to search for and replace a word with a particular type of formatting.</a:t>
            </a:r>
          </a:p>
          <a:p>
            <a:endParaRPr lang="en-US" sz="2400" dirty="0"/>
          </a:p>
        </p:txBody>
      </p:sp>
    </p:spTree>
    <p:extLst>
      <p:ext uri="{BB962C8B-B14F-4D97-AF65-F5344CB8AC3E}">
        <p14:creationId xmlns:p14="http://schemas.microsoft.com/office/powerpoint/2010/main" val="4083059646"/>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dirty="0" smtClean="0">
                <a:ea typeface="+mj-ea"/>
                <a:cs typeface="+mj-cs"/>
              </a:rPr>
              <a:t>Step-by-Step: Replace Text in a Document</a:t>
            </a:r>
          </a:p>
        </p:txBody>
      </p:sp>
      <p:sp>
        <p:nvSpPr>
          <p:cNvPr id="21506" name="Rectangle 3"/>
          <p:cNvSpPr>
            <a:spLocks noGrp="1" noChangeArrowheads="1"/>
          </p:cNvSpPr>
          <p:nvPr>
            <p:ph type="body" idx="1"/>
          </p:nvPr>
        </p:nvSpPr>
        <p:spPr>
          <a:xfrm>
            <a:off x="457200" y="1600200"/>
            <a:ext cx="8229600" cy="4876800"/>
          </a:xfrm>
        </p:spPr>
        <p:txBody>
          <a:bodyPr/>
          <a:lstStyle/>
          <a:p>
            <a:r>
              <a:rPr lang="en-US" sz="2400" b="1" dirty="0"/>
              <a:t>USE</a:t>
            </a:r>
            <a:r>
              <a:rPr lang="en-US" sz="2400" dirty="0"/>
              <a:t> the document that is open from the previous exercise.</a:t>
            </a:r>
          </a:p>
          <a:p>
            <a:pPr marL="457200" indent="-457200">
              <a:buFont typeface="+mj-lt"/>
              <a:buAutoNum type="arabicPeriod"/>
            </a:pPr>
            <a:r>
              <a:rPr lang="en-US" sz="2400" dirty="0" smtClean="0"/>
              <a:t>Place </a:t>
            </a:r>
            <a:r>
              <a:rPr lang="en-US" sz="2400" dirty="0"/>
              <a:t>the insertion point at the beginning of the document by pressing </a:t>
            </a:r>
            <a:r>
              <a:rPr lang="en-US" sz="2400" b="1" dirty="0"/>
              <a:t>Ctrl+Home</a:t>
            </a:r>
            <a:r>
              <a:rPr lang="en-US" sz="2400" dirty="0"/>
              <a:t>.</a:t>
            </a:r>
          </a:p>
          <a:p>
            <a:pPr marL="457200" indent="-457200">
              <a:buFont typeface="+mj-lt"/>
              <a:buAutoNum type="arabicPeriod"/>
            </a:pPr>
            <a:r>
              <a:rPr lang="en-US" sz="2400" dirty="0" smtClean="0"/>
              <a:t>Click </a:t>
            </a:r>
            <a:r>
              <a:rPr lang="en-US" sz="2400" dirty="0"/>
              <a:t>the </a:t>
            </a:r>
            <a:r>
              <a:rPr lang="en-US" sz="2400" b="1" dirty="0"/>
              <a:t>Home</a:t>
            </a:r>
            <a:r>
              <a:rPr lang="en-US" sz="2400" dirty="0"/>
              <a:t> tab to make it active. In the Editing group, click the Replace button; the Find and Replace dialog box opens.</a:t>
            </a:r>
          </a:p>
          <a:p>
            <a:pPr marL="457200" indent="-457200">
              <a:buFont typeface="+mj-lt"/>
              <a:buAutoNum type="arabicPeriod"/>
            </a:pPr>
            <a:r>
              <a:rPr lang="en-US" sz="2400" dirty="0" smtClean="0"/>
              <a:t>Click </a:t>
            </a:r>
            <a:r>
              <a:rPr lang="en-US" sz="2400" dirty="0"/>
              <a:t>the </a:t>
            </a:r>
            <a:r>
              <a:rPr lang="en-US" sz="2400" b="1" dirty="0"/>
              <a:t>More&gt;&gt;</a:t>
            </a:r>
            <a:r>
              <a:rPr lang="en-US" sz="2400" dirty="0"/>
              <a:t> button to review the options, then click the </a:t>
            </a:r>
            <a:r>
              <a:rPr lang="en-US" sz="2400" b="1" dirty="0"/>
              <a:t>&lt;&lt;Less button</a:t>
            </a:r>
            <a:r>
              <a:rPr lang="en-US" sz="2400" dirty="0"/>
              <a:t> to hide them.</a:t>
            </a:r>
          </a:p>
          <a:p>
            <a:pPr marL="457200" indent="-457200">
              <a:buFont typeface="+mj-lt"/>
              <a:buAutoNum type="arabicPeriod"/>
            </a:pPr>
            <a:r>
              <a:rPr lang="en-US" sz="2400" dirty="0" smtClean="0"/>
              <a:t>In </a:t>
            </a:r>
            <a:r>
              <a:rPr lang="en-US" sz="2400" dirty="0"/>
              <a:t>the Find what box, key </a:t>
            </a:r>
            <a:r>
              <a:rPr lang="en-US" sz="2400" b="1" dirty="0"/>
              <a:t>Montgomery, Slade and Parker</a:t>
            </a:r>
            <a:r>
              <a:rPr lang="en-US" sz="2400" dirty="0"/>
              <a:t>. (If “relocation” appears in the Find what box, select it and press </a:t>
            </a:r>
            <a:r>
              <a:rPr lang="en-US" sz="2400" b="1" dirty="0"/>
              <a:t>Delete</a:t>
            </a:r>
            <a:r>
              <a:rPr lang="en-US" sz="2400" dirty="0"/>
              <a:t>, then key in the new search string.</a:t>
            </a:r>
            <a:r>
              <a:rPr lang="en-US" sz="2400" dirty="0" smtClean="0"/>
              <a:t>)</a:t>
            </a:r>
            <a:endParaRPr lang="en-US" sz="2400" dirty="0"/>
          </a:p>
        </p:txBody>
      </p:sp>
    </p:spTree>
    <p:extLst>
      <p:ext uri="{BB962C8B-B14F-4D97-AF65-F5344CB8AC3E}">
        <p14:creationId xmlns:p14="http://schemas.microsoft.com/office/powerpoint/2010/main" val="1277224114"/>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dirty="0"/>
              <a:t>Step-by-Step: Replace Text in a Document</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pPr marL="457200" indent="-457200">
              <a:buFont typeface="+mj-lt"/>
              <a:buAutoNum type="arabicPeriod" startAt="5"/>
            </a:pPr>
            <a:r>
              <a:rPr lang="en-US" sz="2400" dirty="0" smtClean="0"/>
              <a:t>In </a:t>
            </a:r>
            <a:r>
              <a:rPr lang="en-US" sz="2400" dirty="0"/>
              <a:t>the Replace with box, key </a:t>
            </a:r>
            <a:r>
              <a:rPr lang="en-US" sz="2400" b="1" dirty="0" smtClean="0"/>
              <a:t>Becker, Steele and </a:t>
            </a:r>
            <a:r>
              <a:rPr lang="en-US" sz="2400" dirty="0" smtClean="0"/>
              <a:t>Castillo</a:t>
            </a:r>
            <a:r>
              <a:rPr lang="en-US" sz="2400" dirty="0"/>
              <a:t>.</a:t>
            </a:r>
          </a:p>
          <a:p>
            <a:pPr marL="457200" indent="-457200">
              <a:buFont typeface="+mj-lt"/>
              <a:buAutoNum type="arabicPeriod" startAt="5"/>
            </a:pPr>
            <a:r>
              <a:rPr lang="en-US" sz="2400" dirty="0" smtClean="0"/>
              <a:t>Click </a:t>
            </a:r>
            <a:r>
              <a:rPr lang="en-US" sz="2400" b="1" dirty="0"/>
              <a:t>Find Next</a:t>
            </a:r>
            <a:r>
              <a:rPr lang="en-US" sz="2400" dirty="0"/>
              <a:t>. Word searches for the first occurrence of the phrase </a:t>
            </a:r>
            <a:r>
              <a:rPr lang="en-US" sz="2400" b="1" dirty="0"/>
              <a:t>Montgomery, Slade and Parker</a:t>
            </a:r>
            <a:r>
              <a:rPr lang="en-US" sz="2400" dirty="0"/>
              <a:t> and highlights it.</a:t>
            </a:r>
          </a:p>
          <a:p>
            <a:pPr marL="457200" indent="-457200">
              <a:buFont typeface="+mj-lt"/>
              <a:buAutoNum type="arabicPeriod" startAt="5"/>
            </a:pPr>
            <a:r>
              <a:rPr lang="en-US" sz="2400" dirty="0" smtClean="0"/>
              <a:t>Click </a:t>
            </a:r>
            <a:r>
              <a:rPr lang="en-US" sz="2400" b="1" dirty="0"/>
              <a:t>Replace All</a:t>
            </a:r>
            <a:r>
              <a:rPr lang="en-US" sz="2400" dirty="0"/>
              <a:t>. </a:t>
            </a:r>
            <a:endParaRPr lang="en-US" sz="2400" dirty="0" smtClean="0"/>
          </a:p>
          <a:p>
            <a:r>
              <a:rPr lang="en-US" sz="2400" dirty="0" smtClean="0"/>
              <a:t>Word </a:t>
            </a:r>
            <a:r>
              <a:rPr lang="en-US" sz="2400" dirty="0"/>
              <a:t>searches for all occurrences of the phrase Montgomery, Slade and Parker and replaces them with Becker, Steele and Castillo. Word then displays a message revealing how many replacements were made, as shown </a:t>
            </a:r>
            <a:r>
              <a:rPr lang="en-US" sz="2400" dirty="0" smtClean="0"/>
              <a:t>in the next slide.</a:t>
            </a:r>
            <a:endParaRPr lang="en-US" sz="2400" dirty="0"/>
          </a:p>
        </p:txBody>
      </p:sp>
    </p:spTree>
    <p:extLst>
      <p:ext uri="{BB962C8B-B14F-4D97-AF65-F5344CB8AC3E}">
        <p14:creationId xmlns:p14="http://schemas.microsoft.com/office/powerpoint/2010/main" val="1852150046"/>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Step-by-Step: Replace Text in a Document</a:t>
            </a:r>
          </a:p>
        </p:txBody>
      </p:sp>
      <p:sp>
        <p:nvSpPr>
          <p:cNvPr id="3" name="Content Placeholder 2"/>
          <p:cNvSpPr>
            <a:spLocks noGrp="1"/>
          </p:cNvSpPr>
          <p:nvPr>
            <p:ph idx="1"/>
          </p:nvPr>
        </p:nvSpPr>
        <p:spPr/>
        <p:txBody>
          <a:bodyPr/>
          <a:lstStyle/>
          <a:p>
            <a:endParaRPr lang="en-US" dirty="0"/>
          </a:p>
        </p:txBody>
      </p:sp>
      <p:pic>
        <p:nvPicPr>
          <p:cNvPr id="5" name="Picture 4" descr="02.19.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11560" y="1628800"/>
            <a:ext cx="8008030" cy="3730600"/>
          </a:xfrm>
          <a:prstGeom prst="rect">
            <a:avLst/>
          </a:prstGeom>
        </p:spPr>
      </p:pic>
    </p:spTree>
    <p:extLst>
      <p:ext uri="{BB962C8B-B14F-4D97-AF65-F5344CB8AC3E}">
        <p14:creationId xmlns:p14="http://schemas.microsoft.com/office/powerpoint/2010/main" val="3526328089"/>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dirty="0"/>
              <a:t>Step-by-Step: Replace Text in a Document</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pPr marL="457200" indent="-457200">
              <a:buFont typeface="+mj-lt"/>
              <a:buAutoNum type="arabicPeriod" startAt="8"/>
            </a:pPr>
            <a:r>
              <a:rPr lang="en-US" sz="2400" dirty="0" smtClean="0"/>
              <a:t>Click </a:t>
            </a:r>
            <a:r>
              <a:rPr lang="en-US" sz="2400" b="1" dirty="0"/>
              <a:t>OK</a:t>
            </a:r>
            <a:r>
              <a:rPr lang="en-US" sz="2400" dirty="0"/>
              <a:t>.</a:t>
            </a:r>
          </a:p>
          <a:p>
            <a:pPr marL="457200" indent="-457200">
              <a:buFont typeface="+mj-lt"/>
              <a:buAutoNum type="arabicPeriod" startAt="8"/>
            </a:pPr>
            <a:r>
              <a:rPr lang="en-US" sz="2400" b="1" dirty="0" smtClean="0"/>
              <a:t> </a:t>
            </a:r>
            <a:r>
              <a:rPr lang="en-US" sz="2400" dirty="0" smtClean="0"/>
              <a:t>Position </a:t>
            </a:r>
            <a:r>
              <a:rPr lang="en-US" sz="2400" dirty="0"/>
              <a:t>the insertion point at the beginning of the document. Click the </a:t>
            </a:r>
            <a:r>
              <a:rPr lang="en-US" sz="2400" b="1" dirty="0"/>
              <a:t>View</a:t>
            </a:r>
            <a:r>
              <a:rPr lang="en-US" sz="2400" dirty="0"/>
              <a:t> tab; then, in the Show command group, click the </a:t>
            </a:r>
            <a:r>
              <a:rPr lang="en-US" sz="2400" b="1" dirty="0"/>
              <a:t>Navigation Pane</a:t>
            </a:r>
            <a:r>
              <a:rPr lang="en-US" sz="2400" dirty="0"/>
              <a:t> check box. Click the drop-down arrow or magnifier so that the ScreenTip displays </a:t>
            </a:r>
            <a:r>
              <a:rPr lang="en-US" sz="2400" b="1" dirty="0"/>
              <a:t>Find Options and additional search command</a:t>
            </a:r>
            <a:r>
              <a:rPr lang="en-US" sz="2400" dirty="0"/>
              <a:t>s, then click </a:t>
            </a:r>
            <a:r>
              <a:rPr lang="en-US" sz="2400" b="1" dirty="0"/>
              <a:t>Replace</a:t>
            </a:r>
            <a:r>
              <a:rPr lang="en-US" sz="2400" dirty="0"/>
              <a:t>. In the Find what text box, key </a:t>
            </a:r>
            <a:r>
              <a:rPr lang="en-US" sz="2400" b="1" dirty="0"/>
              <a:t>Becker, Steele and Castill</a:t>
            </a:r>
            <a:r>
              <a:rPr lang="en-US" sz="2400" dirty="0"/>
              <a:t>o; then, in the Replace with text box, key </a:t>
            </a:r>
            <a:r>
              <a:rPr lang="en-US" sz="2400" b="1" dirty="0"/>
              <a:t>Montgomery, Slade and Parker</a:t>
            </a:r>
            <a:r>
              <a:rPr lang="en-US" sz="2400" dirty="0"/>
              <a:t>. Keep your insertion point in the Replace text box. </a:t>
            </a:r>
          </a:p>
        </p:txBody>
      </p:sp>
    </p:spTree>
    <p:extLst>
      <p:ext uri="{BB962C8B-B14F-4D97-AF65-F5344CB8AC3E}">
        <p14:creationId xmlns:p14="http://schemas.microsoft.com/office/powerpoint/2010/main" val="4098124416"/>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dirty="0"/>
              <a:t>Step-by-Step: Replace Text in a Document</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pPr marL="457200" indent="-457200">
              <a:buFont typeface="+mj-lt"/>
              <a:buAutoNum type="arabicPeriod" startAt="10"/>
            </a:pPr>
            <a:r>
              <a:rPr lang="en-US" sz="2400" b="1" dirty="0" smtClean="0"/>
              <a:t> </a:t>
            </a:r>
            <a:r>
              <a:rPr lang="en-US" sz="2400" dirty="0" smtClean="0"/>
              <a:t>Click </a:t>
            </a:r>
            <a:r>
              <a:rPr lang="en-US" sz="2400" dirty="0"/>
              <a:t>the </a:t>
            </a:r>
            <a:r>
              <a:rPr lang="en-US" sz="2400" b="1" dirty="0"/>
              <a:t>More&gt;</a:t>
            </a:r>
            <a:r>
              <a:rPr lang="en-US" sz="2400" dirty="0"/>
              <a:t>&gt; button to expand the dialog box to include additional search and replace options (see </a:t>
            </a:r>
            <a:r>
              <a:rPr lang="en-US" sz="2400" dirty="0" smtClean="0"/>
              <a:t>below).</a:t>
            </a:r>
            <a:endParaRPr lang="en-US" sz="2400" dirty="0"/>
          </a:p>
        </p:txBody>
      </p:sp>
      <p:pic>
        <p:nvPicPr>
          <p:cNvPr id="4" name="Picture 3" descr="02.20.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71600" y="2474548"/>
            <a:ext cx="7186157" cy="3906780"/>
          </a:xfrm>
          <a:prstGeom prst="rect">
            <a:avLst/>
          </a:prstGeom>
        </p:spPr>
      </p:pic>
    </p:spTree>
    <p:extLst>
      <p:ext uri="{BB962C8B-B14F-4D97-AF65-F5344CB8AC3E}">
        <p14:creationId xmlns:p14="http://schemas.microsoft.com/office/powerpoint/2010/main" val="3633503997"/>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dirty="0" smtClean="0"/>
              <a:t>Step</a:t>
            </a:r>
            <a:r>
              <a:rPr lang="en-US" dirty="0"/>
              <a:t>-by-Step: Replace Text in a </a:t>
            </a:r>
            <a:r>
              <a:rPr lang="en-US" dirty="0" smtClean="0"/>
              <a:t>Document</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pPr marL="457200" indent="-457200">
              <a:buFont typeface="+mj-lt"/>
              <a:buAutoNum type="arabicPeriod" startAt="11"/>
            </a:pPr>
            <a:r>
              <a:rPr lang="en-US" sz="2400" b="1" dirty="0" smtClean="0"/>
              <a:t> </a:t>
            </a:r>
            <a:r>
              <a:rPr lang="en-US" sz="2400" dirty="0" smtClean="0"/>
              <a:t> Click </a:t>
            </a:r>
            <a:r>
              <a:rPr lang="en-US" sz="2400" dirty="0"/>
              <a:t>the </a:t>
            </a:r>
            <a:r>
              <a:rPr lang="en-US" sz="2400" b="1" dirty="0"/>
              <a:t>Format</a:t>
            </a:r>
            <a:r>
              <a:rPr lang="en-US" sz="2400" dirty="0"/>
              <a:t> button and select </a:t>
            </a:r>
            <a:r>
              <a:rPr lang="en-US" sz="2400" b="1" dirty="0"/>
              <a:t>Font</a:t>
            </a:r>
            <a:r>
              <a:rPr lang="en-US" sz="2400" dirty="0"/>
              <a:t> from the drop-down list; the Find Font dialog box appears. In the Font area, use the scroll bar to scroll to </a:t>
            </a:r>
            <a:r>
              <a:rPr lang="en-US" sz="2400" b="1" dirty="0"/>
              <a:t>Garamon</a:t>
            </a:r>
            <a:r>
              <a:rPr lang="en-US" sz="2400" dirty="0"/>
              <a:t>d, and then click to select it. In the Font Style area, select </a:t>
            </a:r>
            <a:r>
              <a:rPr lang="en-US" sz="2400" b="1" dirty="0"/>
              <a:t>Bold Italics</a:t>
            </a:r>
            <a:r>
              <a:rPr lang="en-US" sz="2400" dirty="0"/>
              <a:t>, size </a:t>
            </a:r>
            <a:r>
              <a:rPr lang="en-US" sz="2400" b="1" dirty="0"/>
              <a:t>14</a:t>
            </a:r>
            <a:r>
              <a:rPr lang="en-US" sz="2400" dirty="0"/>
              <a:t>. Click the </a:t>
            </a:r>
            <a:r>
              <a:rPr lang="en-US" sz="2400" b="1" dirty="0"/>
              <a:t>Font Color</a:t>
            </a:r>
            <a:r>
              <a:rPr lang="en-US" sz="2400" dirty="0"/>
              <a:t> drop-down arrow, then select </a:t>
            </a:r>
            <a:r>
              <a:rPr lang="en-US" sz="2400" b="1" dirty="0"/>
              <a:t>dark red</a:t>
            </a:r>
            <a:r>
              <a:rPr lang="en-US" sz="2400" dirty="0"/>
              <a:t> in the Standard Colors chart and click </a:t>
            </a:r>
            <a:r>
              <a:rPr lang="en-US" sz="2400" b="1" dirty="0"/>
              <a:t>OK</a:t>
            </a:r>
            <a:r>
              <a:rPr lang="en-US" sz="2400" dirty="0"/>
              <a:t>. Below the Replace With text box, you will see the format selections. Click </a:t>
            </a:r>
            <a:r>
              <a:rPr lang="en-US" sz="2400" b="1" dirty="0"/>
              <a:t>Replace All</a:t>
            </a:r>
            <a:r>
              <a:rPr lang="en-US" sz="2400" dirty="0"/>
              <a:t>; two replacements will be completed. Click </a:t>
            </a:r>
            <a:r>
              <a:rPr lang="en-US" sz="2400" b="1" dirty="0"/>
              <a:t>OK</a:t>
            </a:r>
            <a:r>
              <a:rPr lang="en-US" sz="2400" dirty="0"/>
              <a:t>, then </a:t>
            </a:r>
            <a:r>
              <a:rPr lang="en-US" sz="2400" b="1" dirty="0"/>
              <a:t>Clos</a:t>
            </a:r>
            <a:r>
              <a:rPr lang="en-US" sz="2400" dirty="0"/>
              <a:t>e</a:t>
            </a:r>
            <a:r>
              <a:rPr lang="en-US" sz="2400" dirty="0" smtClean="0"/>
              <a:t>.</a:t>
            </a:r>
            <a:endParaRPr lang="en-US" sz="2400" dirty="0"/>
          </a:p>
        </p:txBody>
      </p:sp>
    </p:spTree>
    <p:extLst>
      <p:ext uri="{BB962C8B-B14F-4D97-AF65-F5344CB8AC3E}">
        <p14:creationId xmlns:p14="http://schemas.microsoft.com/office/powerpoint/2010/main" val="248787568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dirty="0" smtClean="0">
                <a:ea typeface="+mj-ea"/>
                <a:cs typeface="+mj-cs"/>
              </a:rPr>
              <a:t>Opening an Existing Document</a:t>
            </a:r>
          </a:p>
        </p:txBody>
      </p:sp>
      <p:sp>
        <p:nvSpPr>
          <p:cNvPr id="21506" name="Rectangle 3"/>
          <p:cNvSpPr>
            <a:spLocks noGrp="1" noChangeArrowheads="1"/>
          </p:cNvSpPr>
          <p:nvPr>
            <p:ph type="body" idx="1"/>
          </p:nvPr>
        </p:nvSpPr>
        <p:spPr>
          <a:xfrm>
            <a:off x="457200" y="1600200"/>
            <a:ext cx="8229600" cy="4876800"/>
          </a:xfrm>
        </p:spPr>
        <p:txBody>
          <a:bodyPr/>
          <a:lstStyle/>
          <a:p>
            <a:r>
              <a:rPr lang="en-US" sz="2400" dirty="0"/>
              <a:t>Word enables you to open existing files in one of three forms: as an original document, as a copy of a document, or as a read-only document. </a:t>
            </a:r>
            <a:endParaRPr lang="en-US" sz="2400" dirty="0" smtClean="0"/>
          </a:p>
          <a:p>
            <a:r>
              <a:rPr lang="en-US" sz="2400" dirty="0" smtClean="0"/>
              <a:t>In the following exercise, </a:t>
            </a:r>
            <a:r>
              <a:rPr lang="en-US" sz="2400" dirty="0"/>
              <a:t>you learn to open a document using the Open dialog box</a:t>
            </a:r>
            <a:r>
              <a:rPr lang="en-US" sz="2400" dirty="0" smtClean="0"/>
              <a:t>.</a:t>
            </a:r>
          </a:p>
          <a:p>
            <a:r>
              <a:rPr lang="en-US" sz="2400" dirty="0" smtClean="0"/>
              <a:t>For </a:t>
            </a:r>
            <a:r>
              <a:rPr lang="en-US" sz="2400" dirty="0"/>
              <a:t>the purpose of these exercises, the instructions assume that all data files are stored on your USB flash drive.</a:t>
            </a:r>
          </a:p>
        </p:txBody>
      </p:sp>
    </p:spTree>
    <p:extLst>
      <p:ext uri="{BB962C8B-B14F-4D97-AF65-F5344CB8AC3E}">
        <p14:creationId xmlns:p14="http://schemas.microsoft.com/office/powerpoint/2010/main" val="1287373279"/>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dirty="0"/>
              <a:t>Step-by-Step: Replace Text in a Document</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pPr marL="457200" indent="-457200">
              <a:buFont typeface="+mj-lt"/>
              <a:buAutoNum type="arabicPeriod" startAt="12"/>
            </a:pPr>
            <a:r>
              <a:rPr lang="en-US" sz="2400" b="1" dirty="0" smtClean="0"/>
              <a:t> </a:t>
            </a:r>
            <a:r>
              <a:rPr lang="en-US" sz="2400" dirty="0" smtClean="0"/>
              <a:t>On </a:t>
            </a:r>
            <a:r>
              <a:rPr lang="en-US" sz="2400" dirty="0"/>
              <a:t>the Navigation Pane, click the </a:t>
            </a:r>
            <a:r>
              <a:rPr lang="en-US" sz="2400" b="1" dirty="0"/>
              <a:t>X</a:t>
            </a:r>
            <a:r>
              <a:rPr lang="en-US" sz="2400" dirty="0"/>
              <a:t>, or on the Show command group, click the check box for Navigation Pane.</a:t>
            </a:r>
          </a:p>
          <a:p>
            <a:pPr marL="457200" indent="-457200">
              <a:buFont typeface="+mj-lt"/>
              <a:buAutoNum type="arabicPeriod" startAt="12"/>
            </a:pPr>
            <a:r>
              <a:rPr lang="en-US" sz="2400" b="1" dirty="0" smtClean="0"/>
              <a:t> </a:t>
            </a:r>
            <a:r>
              <a:rPr lang="en-US" sz="2400" dirty="0" smtClean="0"/>
              <a:t>To </a:t>
            </a:r>
            <a:r>
              <a:rPr lang="en-US" sz="2400" dirty="0"/>
              <a:t>use the Advanced Search feature, click the </a:t>
            </a:r>
            <a:r>
              <a:rPr lang="en-US" sz="2400" b="1" dirty="0"/>
              <a:t>Home</a:t>
            </a:r>
            <a:r>
              <a:rPr lang="en-US" sz="2400" dirty="0"/>
              <a:t> tab, and in the Editing group, click </a:t>
            </a:r>
            <a:r>
              <a:rPr lang="en-US" sz="2400" b="1" dirty="0"/>
              <a:t>Replac</a:t>
            </a:r>
            <a:r>
              <a:rPr lang="en-US" sz="2400" dirty="0"/>
              <a:t>e.</a:t>
            </a:r>
          </a:p>
          <a:p>
            <a:pPr marL="457200" indent="-457200">
              <a:buFont typeface="+mj-lt"/>
              <a:buAutoNum type="arabicPeriod" startAt="12"/>
            </a:pPr>
            <a:r>
              <a:rPr lang="en-US" sz="2400" b="1" dirty="0" smtClean="0"/>
              <a:t> </a:t>
            </a:r>
            <a:r>
              <a:rPr lang="en-US" sz="2400" dirty="0" smtClean="0"/>
              <a:t>Place </a:t>
            </a:r>
            <a:r>
              <a:rPr lang="en-US" sz="2400" dirty="0"/>
              <a:t>the insertion point in the Find what text box, and select and delete any text in the box by pressing </a:t>
            </a:r>
            <a:r>
              <a:rPr lang="en-US" sz="2400" b="1" dirty="0"/>
              <a:t>Backspace</a:t>
            </a:r>
            <a:r>
              <a:rPr lang="en-US" sz="2400" dirty="0"/>
              <a:t>. Next, place your insertion point in the Replace with text box, select and delete any text in that box by pressing </a:t>
            </a:r>
            <a:r>
              <a:rPr lang="en-US" sz="2400" b="1" dirty="0"/>
              <a:t>Backspace</a:t>
            </a:r>
            <a:r>
              <a:rPr lang="en-US" sz="2400" dirty="0"/>
              <a:t>, and click the</a:t>
            </a:r>
            <a:r>
              <a:rPr lang="en-US" sz="2400" b="1" dirty="0"/>
              <a:t> No Formatti</a:t>
            </a:r>
            <a:r>
              <a:rPr lang="en-US" sz="2400" dirty="0"/>
              <a:t>ng button </a:t>
            </a:r>
            <a:r>
              <a:rPr lang="en-US" sz="2400" dirty="0" smtClean="0"/>
              <a:t/>
            </a:r>
            <a:br>
              <a:rPr lang="en-US" sz="2400" dirty="0" smtClean="0"/>
            </a:br>
            <a:r>
              <a:rPr lang="en-US" sz="2400" dirty="0" smtClean="0"/>
              <a:t>at </a:t>
            </a:r>
            <a:r>
              <a:rPr lang="en-US" sz="2400" dirty="0"/>
              <a:t>the bottom of the screen</a:t>
            </a:r>
            <a:r>
              <a:rPr lang="en-US" sz="2400" dirty="0" smtClean="0"/>
              <a:t>.</a:t>
            </a:r>
            <a:endParaRPr lang="en-US" sz="2400" dirty="0"/>
          </a:p>
        </p:txBody>
      </p:sp>
    </p:spTree>
    <p:extLst>
      <p:ext uri="{BB962C8B-B14F-4D97-AF65-F5344CB8AC3E}">
        <p14:creationId xmlns:p14="http://schemas.microsoft.com/office/powerpoint/2010/main" val="821390211"/>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dirty="0"/>
              <a:t>Step-by-Step: Replace Text in a Document</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pPr marL="457200" indent="-457200">
              <a:spcBef>
                <a:spcPts val="400"/>
              </a:spcBef>
              <a:buFont typeface="+mj-lt"/>
              <a:buAutoNum type="arabicPeriod" startAt="15"/>
            </a:pPr>
            <a:r>
              <a:rPr lang="en-US" sz="2400" b="1" dirty="0" smtClean="0"/>
              <a:t> </a:t>
            </a:r>
            <a:r>
              <a:rPr lang="en-US" sz="2300" dirty="0" smtClean="0"/>
              <a:t>Place </a:t>
            </a:r>
            <a:r>
              <a:rPr lang="en-US" sz="2300" dirty="0"/>
              <a:t>your insertion point in the Find what text box, then click the </a:t>
            </a:r>
            <a:r>
              <a:rPr lang="en-US" sz="2300" b="1" dirty="0"/>
              <a:t>Special</a:t>
            </a:r>
            <a:r>
              <a:rPr lang="en-US" sz="2300" dirty="0"/>
              <a:t> button. In the list of searchable elements that appears, click </a:t>
            </a:r>
            <a:r>
              <a:rPr lang="en-US" sz="2300" b="1" dirty="0"/>
              <a:t>Section Break</a:t>
            </a:r>
            <a:r>
              <a:rPr lang="en-US" sz="2300" dirty="0"/>
              <a:t>; Word places the characters </a:t>
            </a:r>
            <a:r>
              <a:rPr lang="en-US" sz="2300" b="1" dirty="0"/>
              <a:t>(^b)</a:t>
            </a:r>
            <a:r>
              <a:rPr lang="en-US" sz="2300" dirty="0"/>
              <a:t> in the text box.</a:t>
            </a:r>
          </a:p>
          <a:p>
            <a:pPr marL="457200" indent="-457200">
              <a:spcBef>
                <a:spcPts val="400"/>
              </a:spcBef>
              <a:buFont typeface="+mj-lt"/>
              <a:buAutoNum type="arabicPeriod" startAt="15"/>
            </a:pPr>
            <a:r>
              <a:rPr lang="en-US" sz="2300" b="1" dirty="0" smtClean="0"/>
              <a:t> </a:t>
            </a:r>
            <a:r>
              <a:rPr lang="en-US" sz="2300" dirty="0" smtClean="0"/>
              <a:t>Place </a:t>
            </a:r>
            <a:r>
              <a:rPr lang="en-US" sz="2300" dirty="0"/>
              <a:t>your insertion point in the Replace with text box. Click the Special button and then click </a:t>
            </a:r>
            <a:r>
              <a:rPr lang="en-US" sz="2300" b="1" dirty="0"/>
              <a:t>Manual Page Brea</a:t>
            </a:r>
            <a:r>
              <a:rPr lang="en-US" sz="2300" dirty="0"/>
              <a:t>k; </a:t>
            </a:r>
            <a:r>
              <a:rPr lang="en-US" sz="2300" b="1" dirty="0"/>
              <a:t>(^m)</a:t>
            </a:r>
            <a:r>
              <a:rPr lang="en-US" sz="2300" dirty="0"/>
              <a:t> appears in the text box. Click </a:t>
            </a:r>
            <a:r>
              <a:rPr lang="en-US" sz="2300" b="1" dirty="0"/>
              <a:t>Find Next</a:t>
            </a:r>
            <a:r>
              <a:rPr lang="en-US" sz="2300" dirty="0"/>
              <a:t>, then click </a:t>
            </a:r>
            <a:r>
              <a:rPr lang="en-US" sz="2300" b="1" dirty="0"/>
              <a:t>Replace All</a:t>
            </a:r>
            <a:r>
              <a:rPr lang="en-US" sz="2300" dirty="0"/>
              <a:t>. Four replacements are made in the document.</a:t>
            </a:r>
          </a:p>
          <a:p>
            <a:pPr marL="457200" indent="-457200">
              <a:spcBef>
                <a:spcPts val="400"/>
              </a:spcBef>
              <a:buFont typeface="+mj-lt"/>
              <a:buAutoNum type="arabicPeriod" startAt="15"/>
            </a:pPr>
            <a:r>
              <a:rPr lang="en-US" sz="2300" b="1" dirty="0" smtClean="0"/>
              <a:t> </a:t>
            </a:r>
            <a:r>
              <a:rPr lang="en-US" sz="2300" dirty="0" smtClean="0"/>
              <a:t>Click </a:t>
            </a:r>
            <a:r>
              <a:rPr lang="en-US" sz="2300" dirty="0"/>
              <a:t>the </a:t>
            </a:r>
            <a:r>
              <a:rPr lang="en-US" sz="2300" b="1" dirty="0"/>
              <a:t>Close</a:t>
            </a:r>
            <a:r>
              <a:rPr lang="en-US" sz="2300" dirty="0"/>
              <a:t> button to close the Find and Replace dialog box.</a:t>
            </a:r>
          </a:p>
          <a:p>
            <a:pPr marL="457200" indent="-457200">
              <a:spcBef>
                <a:spcPts val="400"/>
              </a:spcBef>
              <a:buFont typeface="+mj-lt"/>
              <a:buAutoNum type="arabicPeriod" startAt="15"/>
            </a:pPr>
            <a:r>
              <a:rPr lang="en-US" sz="2300" b="1" dirty="0" smtClean="0"/>
              <a:t> SAVE</a:t>
            </a:r>
            <a:r>
              <a:rPr lang="en-US" sz="2300" dirty="0" smtClean="0"/>
              <a:t> </a:t>
            </a:r>
            <a:r>
              <a:rPr lang="en-US" sz="2300" dirty="0"/>
              <a:t>the document on your USB flash drive as </a:t>
            </a:r>
            <a:r>
              <a:rPr lang="en-US" sz="2300" b="1" dirty="0"/>
              <a:t>proposal_update</a:t>
            </a:r>
            <a:r>
              <a:rPr lang="en-US" sz="2300" dirty="0"/>
              <a:t>, then </a:t>
            </a:r>
            <a:r>
              <a:rPr lang="en-US" sz="2300" b="1" dirty="0"/>
              <a:t>CLOSE </a:t>
            </a:r>
            <a:r>
              <a:rPr lang="en-US" sz="2300" dirty="0"/>
              <a:t>the document.</a:t>
            </a:r>
          </a:p>
          <a:p>
            <a:r>
              <a:rPr lang="en-US" sz="2300" b="1" dirty="0" smtClean="0"/>
              <a:t>LEAVE</a:t>
            </a:r>
            <a:r>
              <a:rPr lang="en-US" sz="2300" dirty="0" smtClean="0"/>
              <a:t> </a:t>
            </a:r>
            <a:r>
              <a:rPr lang="en-US" sz="2300" dirty="0"/>
              <a:t>Word open to use in the next exercise</a:t>
            </a:r>
            <a:r>
              <a:rPr lang="en-US" sz="2300" dirty="0" smtClean="0"/>
              <a:t>.</a:t>
            </a:r>
            <a:endParaRPr lang="en-US" sz="2400" b="1" dirty="0"/>
          </a:p>
        </p:txBody>
      </p:sp>
    </p:spTree>
    <p:extLst>
      <p:ext uri="{BB962C8B-B14F-4D97-AF65-F5344CB8AC3E}">
        <p14:creationId xmlns:p14="http://schemas.microsoft.com/office/powerpoint/2010/main" val="767387440"/>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dirty="0" smtClean="0">
                <a:ea typeface="+mj-ea"/>
                <a:cs typeface="+mj-cs"/>
              </a:rPr>
              <a:t>Using the Go To Command </a:t>
            </a:r>
            <a:br>
              <a:rPr lang="en-US" dirty="0" smtClean="0">
                <a:ea typeface="+mj-ea"/>
                <a:cs typeface="+mj-cs"/>
              </a:rPr>
            </a:br>
            <a:r>
              <a:rPr lang="en-US" dirty="0" smtClean="0">
                <a:ea typeface="+mj-ea"/>
                <a:cs typeface="+mj-cs"/>
              </a:rPr>
              <a:t>to Navigate a Long Document</a:t>
            </a:r>
          </a:p>
        </p:txBody>
      </p:sp>
      <p:sp>
        <p:nvSpPr>
          <p:cNvPr id="21506" name="Rectangle 3"/>
          <p:cNvSpPr>
            <a:spLocks noGrp="1" noChangeArrowheads="1"/>
          </p:cNvSpPr>
          <p:nvPr>
            <p:ph type="body" idx="1"/>
          </p:nvPr>
        </p:nvSpPr>
        <p:spPr>
          <a:xfrm>
            <a:off x="457200" y="1600200"/>
            <a:ext cx="8229600" cy="4876800"/>
          </a:xfrm>
        </p:spPr>
        <p:txBody>
          <a:bodyPr/>
          <a:lstStyle/>
          <a:p>
            <a:r>
              <a:rPr lang="en-US" sz="2400" dirty="0"/>
              <a:t>In a longer document, you may need to move through the document more quickly than is possible by scrolling. </a:t>
            </a:r>
            <a:endParaRPr lang="en-US" sz="2400" dirty="0" smtClean="0"/>
          </a:p>
          <a:p>
            <a:r>
              <a:rPr lang="en-US" sz="2400" dirty="0" smtClean="0"/>
              <a:t>The </a:t>
            </a:r>
            <a:r>
              <a:rPr lang="en-US" sz="2400" b="1" dirty="0"/>
              <a:t>Go To</a:t>
            </a:r>
            <a:r>
              <a:rPr lang="en-US" sz="2400" dirty="0"/>
              <a:t> command and Select Browse Object button provide ways to navigate through longer documents quickly. </a:t>
            </a:r>
            <a:endParaRPr lang="en-US" sz="2400" dirty="0" smtClean="0"/>
          </a:p>
          <a:p>
            <a:r>
              <a:rPr lang="en-US" sz="2400" dirty="0" smtClean="0"/>
              <a:t>In the following exercise, </a:t>
            </a:r>
            <a:r>
              <a:rPr lang="en-US" sz="2400" dirty="0"/>
              <a:t>you learn to use the Go To command to move through a lengthy document.</a:t>
            </a:r>
          </a:p>
          <a:p>
            <a:r>
              <a:rPr lang="en-US" sz="2400" dirty="0"/>
              <a:t>Using the Go To command will jump to a specific page, table, graphic, equation, or other item in your document. </a:t>
            </a:r>
            <a:endParaRPr lang="en-US" sz="2400" dirty="0" smtClean="0"/>
          </a:p>
          <a:p>
            <a:r>
              <a:rPr lang="en-US" sz="2400" dirty="0" smtClean="0"/>
              <a:t>To </a:t>
            </a:r>
            <a:r>
              <a:rPr lang="en-US" sz="2400" dirty="0"/>
              <a:t>go to the next or previous item of the same type, leave the Enter box empty, then click Previous or Next.</a:t>
            </a:r>
          </a:p>
          <a:p>
            <a:endParaRPr lang="en-US" sz="2400" dirty="0"/>
          </a:p>
        </p:txBody>
      </p:sp>
    </p:spTree>
    <p:extLst>
      <p:ext uri="{BB962C8B-B14F-4D97-AF65-F5344CB8AC3E}">
        <p14:creationId xmlns:p14="http://schemas.microsoft.com/office/powerpoint/2010/main" val="1149482298"/>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dirty="0" smtClean="0">
                <a:ea typeface="+mj-ea"/>
                <a:cs typeface="+mj-cs"/>
              </a:rPr>
              <a:t>Step-by-Step: Use the Go To Command</a:t>
            </a:r>
          </a:p>
        </p:txBody>
      </p:sp>
      <p:sp>
        <p:nvSpPr>
          <p:cNvPr id="21506" name="Rectangle 3"/>
          <p:cNvSpPr>
            <a:spLocks noGrp="1" noChangeArrowheads="1"/>
          </p:cNvSpPr>
          <p:nvPr>
            <p:ph type="body" idx="1"/>
          </p:nvPr>
        </p:nvSpPr>
        <p:spPr>
          <a:xfrm>
            <a:off x="457200" y="1600200"/>
            <a:ext cx="8229600" cy="4876800"/>
          </a:xfrm>
        </p:spPr>
        <p:txBody>
          <a:bodyPr/>
          <a:lstStyle/>
          <a:p>
            <a:r>
              <a:rPr lang="en-US" sz="2400" b="1" dirty="0"/>
              <a:t>OPEN</a:t>
            </a:r>
            <a:r>
              <a:rPr lang="en-US" sz="2400" dirty="0"/>
              <a:t> the </a:t>
            </a:r>
            <a:r>
              <a:rPr lang="en-US" sz="2400" b="1" i="1" dirty="0"/>
              <a:t>booksbeyond</a:t>
            </a:r>
            <a:r>
              <a:rPr lang="en-US" sz="2400" dirty="0"/>
              <a:t> document from the lesson folder.</a:t>
            </a:r>
          </a:p>
          <a:p>
            <a:pPr marL="457200" indent="-457200">
              <a:buFont typeface="+mj-lt"/>
              <a:buAutoNum type="arabicPeriod"/>
            </a:pPr>
            <a:r>
              <a:rPr lang="en-US" sz="2400" dirty="0" smtClean="0"/>
              <a:t>On </a:t>
            </a:r>
            <a:r>
              <a:rPr lang="en-US" sz="2400" dirty="0"/>
              <a:t>the </a:t>
            </a:r>
            <a:r>
              <a:rPr lang="en-US" sz="2400" b="1" dirty="0"/>
              <a:t>Home</a:t>
            </a:r>
            <a:r>
              <a:rPr lang="en-US" sz="2400" dirty="0"/>
              <a:t> tab, in the Editing group, click the drop-down arrow next to the Find button, then click </a:t>
            </a:r>
            <a:r>
              <a:rPr lang="en-US" sz="2400" b="1" dirty="0"/>
              <a:t>Go To</a:t>
            </a:r>
            <a:r>
              <a:rPr lang="en-US" sz="2400" dirty="0"/>
              <a:t>.</a:t>
            </a:r>
          </a:p>
          <a:p>
            <a:pPr marL="457200" indent="-457200">
              <a:buFont typeface="+mj-lt"/>
              <a:buAutoNum type="arabicPeriod"/>
            </a:pPr>
            <a:r>
              <a:rPr lang="en-US" sz="2400" dirty="0" smtClean="0"/>
              <a:t>The </a:t>
            </a:r>
            <a:r>
              <a:rPr lang="en-US" sz="2400" dirty="0"/>
              <a:t>Go To tab of the Find and Replace dialog box is displayed, as shown </a:t>
            </a:r>
            <a:r>
              <a:rPr lang="en-US" sz="2400" dirty="0" smtClean="0"/>
              <a:t>below.</a:t>
            </a:r>
            <a:endParaRPr lang="en-US" sz="2400" dirty="0"/>
          </a:p>
        </p:txBody>
      </p:sp>
      <p:pic>
        <p:nvPicPr>
          <p:cNvPr id="3" name="Picture 2" descr="02.21.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9552" y="3695824"/>
            <a:ext cx="7702789" cy="2636483"/>
          </a:xfrm>
          <a:prstGeom prst="rect">
            <a:avLst/>
          </a:prstGeom>
        </p:spPr>
      </p:pic>
    </p:spTree>
    <p:extLst>
      <p:ext uri="{BB962C8B-B14F-4D97-AF65-F5344CB8AC3E}">
        <p14:creationId xmlns:p14="http://schemas.microsoft.com/office/powerpoint/2010/main" val="1125309255"/>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dirty="0"/>
              <a:t>Step-by-Step: Use the Go To Command</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pPr marL="457200" indent="-457200">
              <a:buFont typeface="+mj-lt"/>
              <a:buAutoNum type="arabicPeriod" startAt="3"/>
            </a:pPr>
            <a:r>
              <a:rPr lang="en-US" sz="2400" dirty="0" smtClean="0"/>
              <a:t>In </a:t>
            </a:r>
            <a:r>
              <a:rPr lang="en-US" sz="2400" dirty="0"/>
              <a:t>the Go to what box, </a:t>
            </a:r>
            <a:r>
              <a:rPr lang="en-US" sz="2400" b="1" dirty="0"/>
              <a:t>Page</a:t>
            </a:r>
            <a:r>
              <a:rPr lang="en-US" sz="2400" dirty="0"/>
              <a:t> is selected by default. In the Enter page number box, key </a:t>
            </a:r>
            <a:r>
              <a:rPr lang="en-US" sz="2400" b="1" dirty="0"/>
              <a:t>6</a:t>
            </a:r>
            <a:r>
              <a:rPr lang="en-US" sz="2400" dirty="0"/>
              <a:t>, then click</a:t>
            </a:r>
            <a:r>
              <a:rPr lang="en-US" sz="2400" b="1" dirty="0"/>
              <a:t> </a:t>
            </a:r>
            <a:r>
              <a:rPr lang="en-US" sz="2400" dirty="0"/>
              <a:t>Go To. The insertion point moves to page 6 of the document.</a:t>
            </a:r>
          </a:p>
          <a:p>
            <a:pPr marL="457200" indent="-457200">
              <a:buFont typeface="+mj-lt"/>
              <a:buAutoNum type="arabicPeriod" startAt="3"/>
            </a:pPr>
            <a:r>
              <a:rPr lang="en-US" sz="2400" dirty="0" smtClean="0"/>
              <a:t>In </a:t>
            </a:r>
            <a:r>
              <a:rPr lang="en-US" sz="2400" dirty="0"/>
              <a:t>the Go to what box, select Line. In the Enter line number box, key </a:t>
            </a:r>
            <a:r>
              <a:rPr lang="en-US" sz="2400" b="1" dirty="0"/>
              <a:t>23</a:t>
            </a:r>
            <a:r>
              <a:rPr lang="en-US" sz="2400" dirty="0"/>
              <a:t>, then click</a:t>
            </a:r>
            <a:r>
              <a:rPr lang="en-US" sz="2400" b="1" dirty="0"/>
              <a:t> Go To</a:t>
            </a:r>
            <a:r>
              <a:rPr lang="en-US" sz="2400" dirty="0"/>
              <a:t>. The insertion point moves to line 23 in the document.</a:t>
            </a:r>
          </a:p>
          <a:p>
            <a:pPr marL="457200" indent="-457200">
              <a:buFont typeface="+mj-lt"/>
              <a:buAutoNum type="arabicPeriod" startAt="3"/>
            </a:pPr>
            <a:r>
              <a:rPr lang="en-US" sz="2400" dirty="0" smtClean="0"/>
              <a:t>In </a:t>
            </a:r>
            <a:r>
              <a:rPr lang="en-US" sz="2400" dirty="0"/>
              <a:t>the Go to what box, scroll down and select </a:t>
            </a:r>
            <a:r>
              <a:rPr lang="en-US" sz="2400" b="1" dirty="0"/>
              <a:t>Field</a:t>
            </a:r>
            <a:r>
              <a:rPr lang="en-US" sz="2400" dirty="0"/>
              <a:t>. In the Enter field name box, Any Field displays. Click </a:t>
            </a:r>
            <a:r>
              <a:rPr lang="en-US" sz="2400" b="1" dirty="0"/>
              <a:t>Next</a:t>
            </a:r>
            <a:r>
              <a:rPr lang="en-US" sz="2400" dirty="0"/>
              <a:t>. The insertion point moves to the field. Click </a:t>
            </a:r>
            <a:r>
              <a:rPr lang="en-US" sz="2400" b="1" dirty="0"/>
              <a:t>Close</a:t>
            </a:r>
            <a:r>
              <a:rPr lang="en-US" sz="2400" dirty="0"/>
              <a:t>.</a:t>
            </a:r>
          </a:p>
          <a:p>
            <a:pPr marL="457200" indent="-457200">
              <a:buFont typeface="+mj-lt"/>
              <a:buAutoNum type="arabicPeriod" startAt="3"/>
            </a:pPr>
            <a:r>
              <a:rPr lang="en-US" sz="2400" dirty="0" smtClean="0"/>
              <a:t>In </a:t>
            </a:r>
            <a:r>
              <a:rPr lang="en-US" sz="2400" dirty="0"/>
              <a:t>the bottom-right corner of the vertical scroll bar, locate and click the </a:t>
            </a:r>
            <a:r>
              <a:rPr lang="en-US" sz="2400" b="1" dirty="0" smtClean="0"/>
              <a:t>Select Browse Object</a:t>
            </a:r>
            <a:r>
              <a:rPr lang="en-US" sz="2400" dirty="0" smtClean="0"/>
              <a:t> </a:t>
            </a:r>
            <a:r>
              <a:rPr lang="en-US" sz="2400" dirty="0"/>
              <a:t>command, then click the Go To command. The Find and Replace dialog appears</a:t>
            </a:r>
            <a:r>
              <a:rPr lang="en-US" sz="2400" dirty="0" smtClean="0"/>
              <a:t>.</a:t>
            </a:r>
            <a:endParaRPr lang="en-US" sz="2400" dirty="0"/>
          </a:p>
        </p:txBody>
      </p:sp>
    </p:spTree>
    <p:extLst>
      <p:ext uri="{BB962C8B-B14F-4D97-AF65-F5344CB8AC3E}">
        <p14:creationId xmlns:p14="http://schemas.microsoft.com/office/powerpoint/2010/main" val="1168733462"/>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dirty="0"/>
              <a:t>Step-by-Step: Use the Go To Command</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pPr marL="457200" indent="-457200">
              <a:buFont typeface="+mj-lt"/>
              <a:buAutoNum type="arabicPeriod" startAt="7"/>
            </a:pPr>
            <a:r>
              <a:rPr lang="en-US" sz="2400" dirty="0" smtClean="0"/>
              <a:t>Click </a:t>
            </a:r>
            <a:r>
              <a:rPr lang="en-US" sz="2400" dirty="0"/>
              <a:t>the Select Browse Object command, then click the Find command and key books. Click Find Next until all occurrences are found. A prompt will appear when Word has finished searching. Click OK.</a:t>
            </a:r>
          </a:p>
          <a:p>
            <a:pPr marL="457200" indent="-457200">
              <a:buFont typeface="+mj-lt"/>
              <a:buAutoNum type="arabicPeriod" startAt="7"/>
            </a:pPr>
            <a:r>
              <a:rPr lang="en-US" sz="2400" dirty="0" smtClean="0"/>
              <a:t>Click </a:t>
            </a:r>
            <a:r>
              <a:rPr lang="en-US" sz="2400" dirty="0"/>
              <a:t>the Cancel button to close the Find and Replace dialog box.</a:t>
            </a:r>
          </a:p>
          <a:p>
            <a:r>
              <a:rPr lang="en-US" sz="2400" b="1" dirty="0" smtClean="0"/>
              <a:t>LEAVE</a:t>
            </a:r>
            <a:r>
              <a:rPr lang="en-US" sz="2400" dirty="0" smtClean="0"/>
              <a:t> </a:t>
            </a:r>
            <a:r>
              <a:rPr lang="en-US" sz="2400" dirty="0"/>
              <a:t>the document open to use in the next exercise</a:t>
            </a:r>
            <a:r>
              <a:rPr lang="en-US" sz="2400" dirty="0" smtClean="0"/>
              <a:t>.</a:t>
            </a:r>
            <a:r>
              <a:rPr lang="en-US" sz="2400" dirty="0"/>
              <a:t>  </a:t>
            </a:r>
          </a:p>
          <a:p>
            <a:endParaRPr lang="en-US" sz="2400" dirty="0"/>
          </a:p>
          <a:p>
            <a:endParaRPr lang="en-US" sz="2400" dirty="0"/>
          </a:p>
        </p:txBody>
      </p:sp>
    </p:spTree>
    <p:extLst>
      <p:ext uri="{BB962C8B-B14F-4D97-AF65-F5344CB8AC3E}">
        <p14:creationId xmlns:p14="http://schemas.microsoft.com/office/powerpoint/2010/main" val="1491609320"/>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dirty="0" smtClean="0">
                <a:ea typeface="+mj-ea"/>
                <a:cs typeface="+mj-cs"/>
              </a:rPr>
              <a:t>Selecting, Replacing, and Deleting Text</a:t>
            </a:r>
          </a:p>
        </p:txBody>
      </p:sp>
      <p:sp>
        <p:nvSpPr>
          <p:cNvPr id="21506" name="Rectangle 3"/>
          <p:cNvSpPr>
            <a:spLocks noGrp="1" noChangeArrowheads="1"/>
          </p:cNvSpPr>
          <p:nvPr>
            <p:ph type="body" idx="1"/>
          </p:nvPr>
        </p:nvSpPr>
        <p:spPr>
          <a:xfrm>
            <a:off x="457200" y="1600200"/>
            <a:ext cx="8229600" cy="4876800"/>
          </a:xfrm>
        </p:spPr>
        <p:txBody>
          <a:bodyPr/>
          <a:lstStyle/>
          <a:p>
            <a:r>
              <a:rPr lang="en-US" sz="2400" dirty="0"/>
              <a:t>Word offers a number of tools for selecting, deleting, and replacing text. </a:t>
            </a:r>
            <a:endParaRPr lang="en-US" sz="2400" dirty="0" smtClean="0"/>
          </a:p>
          <a:p>
            <a:r>
              <a:rPr lang="en-US" sz="2400" dirty="0" smtClean="0"/>
              <a:t>You </a:t>
            </a:r>
            <a:r>
              <a:rPr lang="en-US" sz="2400" dirty="0"/>
              <a:t>also can apply formatting to selected text. </a:t>
            </a:r>
            <a:endParaRPr lang="en-US" sz="2400" dirty="0" smtClean="0"/>
          </a:p>
          <a:p>
            <a:r>
              <a:rPr lang="en-US" sz="2400" dirty="0" smtClean="0"/>
              <a:t>You </a:t>
            </a:r>
            <a:r>
              <a:rPr lang="en-US" sz="2400" dirty="0"/>
              <a:t>can delete text in Word documents by pressing the Backspace key to delete characters to the left of the insertion point, pressing the Delete key to delete characters to the right of the insertion point, or selecting text and pressing either the Delete key or Backspace key. </a:t>
            </a:r>
            <a:endParaRPr lang="en-US" sz="2400" dirty="0" smtClean="0"/>
          </a:p>
          <a:p>
            <a:r>
              <a:rPr lang="en-US" sz="2400" dirty="0" smtClean="0"/>
              <a:t>In the following exercise, </a:t>
            </a:r>
            <a:r>
              <a:rPr lang="en-US" sz="2400" dirty="0"/>
              <a:t>you learn to select and delete text and to key in replacement </a:t>
            </a:r>
            <a:r>
              <a:rPr lang="en-US" sz="2400" dirty="0" smtClean="0"/>
              <a:t>text. You </a:t>
            </a:r>
            <a:r>
              <a:rPr lang="en-US" sz="2400" dirty="0"/>
              <a:t>also practice using the Undo and Redo buttons in the Quick Access Toolbar. </a:t>
            </a:r>
          </a:p>
        </p:txBody>
      </p:sp>
    </p:spTree>
    <p:extLst>
      <p:ext uri="{BB962C8B-B14F-4D97-AF65-F5344CB8AC3E}">
        <p14:creationId xmlns:p14="http://schemas.microsoft.com/office/powerpoint/2010/main" val="3507903810"/>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dirty="0"/>
              <a:t>Selecting, </a:t>
            </a:r>
            <a:r>
              <a:rPr lang="en-US" dirty="0" smtClean="0"/>
              <a:t>Replacing, and </a:t>
            </a:r>
            <a:r>
              <a:rPr lang="en-US" dirty="0"/>
              <a:t>Deleting Text</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r>
              <a:rPr lang="en-US" sz="2400" dirty="0"/>
              <a:t>The</a:t>
            </a:r>
            <a:r>
              <a:rPr lang="en-US" sz="2400" i="1" dirty="0"/>
              <a:t> </a:t>
            </a:r>
            <a:r>
              <a:rPr lang="en-US" sz="2400" b="1" i="1" dirty="0"/>
              <a:t>multi-selection</a:t>
            </a:r>
            <a:r>
              <a:rPr lang="en-US" sz="2400" dirty="0"/>
              <a:t> feature of Word enables you to select multiple text items that are not adjacent. </a:t>
            </a:r>
            <a:endParaRPr lang="en-US" sz="2400" dirty="0" smtClean="0"/>
          </a:p>
          <a:p>
            <a:r>
              <a:rPr lang="en-US" sz="2400" dirty="0" smtClean="0"/>
              <a:t>To </a:t>
            </a:r>
            <a:r>
              <a:rPr lang="en-US" sz="2400" dirty="0"/>
              <a:t>replace text in a Word document, simply select the text, then key new text. To cancel a selection, click in any blank area of the document screen.</a:t>
            </a:r>
          </a:p>
          <a:p>
            <a:endParaRPr lang="en-US" sz="2400" dirty="0"/>
          </a:p>
          <a:p>
            <a:endParaRPr lang="en-US" sz="2400" dirty="0"/>
          </a:p>
        </p:txBody>
      </p:sp>
    </p:spTree>
    <p:extLst>
      <p:ext uri="{BB962C8B-B14F-4D97-AF65-F5344CB8AC3E}">
        <p14:creationId xmlns:p14="http://schemas.microsoft.com/office/powerpoint/2010/main" val="3828155232"/>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dirty="0" smtClean="0">
                <a:ea typeface="+mj-ea"/>
                <a:cs typeface="+mj-cs"/>
              </a:rPr>
              <a:t>Step-by-Step: Select, Replace, and Delete Text</a:t>
            </a:r>
          </a:p>
        </p:txBody>
      </p:sp>
      <p:sp>
        <p:nvSpPr>
          <p:cNvPr id="21506" name="Rectangle 3"/>
          <p:cNvSpPr>
            <a:spLocks noGrp="1" noChangeArrowheads="1"/>
          </p:cNvSpPr>
          <p:nvPr>
            <p:ph type="body" idx="1"/>
          </p:nvPr>
        </p:nvSpPr>
        <p:spPr>
          <a:xfrm>
            <a:off x="457200" y="1600200"/>
            <a:ext cx="8229600" cy="4876800"/>
          </a:xfrm>
        </p:spPr>
        <p:txBody>
          <a:bodyPr/>
          <a:lstStyle/>
          <a:p>
            <a:r>
              <a:rPr lang="en-US" sz="2400" b="1" dirty="0"/>
              <a:t>USE</a:t>
            </a:r>
            <a:r>
              <a:rPr lang="en-US" sz="2400" dirty="0"/>
              <a:t> the document that is open from the previous exercise.</a:t>
            </a:r>
          </a:p>
          <a:p>
            <a:pPr marL="457200" indent="-457200">
              <a:buFont typeface="+mj-lt"/>
              <a:buAutoNum type="arabicPeriod"/>
            </a:pPr>
            <a:r>
              <a:rPr lang="en-US" sz="2400" dirty="0" smtClean="0"/>
              <a:t>Position </a:t>
            </a:r>
            <a:r>
              <a:rPr lang="en-US" sz="2400" dirty="0"/>
              <a:t>your insertion point at the beginning of the first paragraph, to the left of the B in Books. Click and drag across until </a:t>
            </a:r>
            <a:r>
              <a:rPr lang="en-US" sz="2400" b="1" dirty="0"/>
              <a:t>Books and Beyon</a:t>
            </a:r>
            <a:r>
              <a:rPr lang="en-US" sz="2400" dirty="0"/>
              <a:t>d is selected.</a:t>
            </a:r>
          </a:p>
          <a:p>
            <a:pPr marL="457200" indent="-457200">
              <a:buFont typeface="+mj-lt"/>
              <a:buAutoNum type="arabicPeriod"/>
            </a:pPr>
            <a:r>
              <a:rPr lang="en-US" sz="2400" dirty="0" smtClean="0"/>
              <a:t>Key </a:t>
            </a:r>
            <a:r>
              <a:rPr lang="en-US" sz="2400" b="1" dirty="0"/>
              <a:t>B &amp; B</a:t>
            </a:r>
            <a:r>
              <a:rPr lang="en-US" sz="2400" dirty="0"/>
              <a:t>. Books and Beyond is replaced with B &amp; B.</a:t>
            </a:r>
          </a:p>
          <a:p>
            <a:pPr marL="457200" indent="-457200">
              <a:buFont typeface="+mj-lt"/>
              <a:buAutoNum type="arabicPeriod"/>
            </a:pPr>
            <a:r>
              <a:rPr lang="en-US" sz="2400" dirty="0" smtClean="0"/>
              <a:t>In </a:t>
            </a:r>
            <a:r>
              <a:rPr lang="en-US" sz="2400" dirty="0"/>
              <a:t>the first sentence of the second paragraph, position the insertion point after the word understand.</a:t>
            </a:r>
          </a:p>
          <a:p>
            <a:pPr marL="457200" indent="-457200">
              <a:buFont typeface="+mj-lt"/>
              <a:buAutoNum type="arabicPeriod"/>
            </a:pPr>
            <a:r>
              <a:rPr lang="en-US" sz="2400" dirty="0" smtClean="0"/>
              <a:t>Press </a:t>
            </a:r>
            <a:r>
              <a:rPr lang="en-US" sz="2400" b="1" dirty="0"/>
              <a:t>Backspace</a:t>
            </a:r>
            <a:r>
              <a:rPr lang="en-US" sz="2400" dirty="0"/>
              <a:t> to delete the word understand, then key </a:t>
            </a:r>
            <a:r>
              <a:rPr lang="en-US" sz="2400" b="1" dirty="0"/>
              <a:t>realize</a:t>
            </a:r>
            <a:r>
              <a:rPr lang="en-US" sz="2400" dirty="0"/>
              <a:t>.</a:t>
            </a:r>
          </a:p>
          <a:p>
            <a:pPr marL="457200" indent="-457200">
              <a:buFont typeface="+mj-lt"/>
              <a:buAutoNum type="arabicPeriod"/>
            </a:pPr>
            <a:r>
              <a:rPr lang="en-US" sz="2400" dirty="0" smtClean="0"/>
              <a:t>Scroll </a:t>
            </a:r>
            <a:r>
              <a:rPr lang="en-US" sz="2400" dirty="0"/>
              <a:t>to the bottom of page one. Position the insertion point in any word in the last paragraph. </a:t>
            </a:r>
            <a:r>
              <a:rPr lang="en-US" sz="2400" b="1" dirty="0"/>
              <a:t>Triple-click</a:t>
            </a:r>
            <a:r>
              <a:rPr lang="en-US" sz="2400" dirty="0"/>
              <a:t> the mouse to select the entire paragraph</a:t>
            </a:r>
            <a:r>
              <a:rPr lang="en-US" sz="2400" dirty="0" smtClean="0"/>
              <a:t>.</a:t>
            </a:r>
            <a:endParaRPr lang="en-US" sz="2400" dirty="0"/>
          </a:p>
        </p:txBody>
      </p:sp>
    </p:spTree>
    <p:extLst>
      <p:ext uri="{BB962C8B-B14F-4D97-AF65-F5344CB8AC3E}">
        <p14:creationId xmlns:p14="http://schemas.microsoft.com/office/powerpoint/2010/main" val="3912212151"/>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dirty="0"/>
              <a:t>Step-by-Step: Select, Replace, and Delete Text</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pPr marL="457200" indent="-457200">
              <a:buFont typeface="+mj-lt"/>
              <a:buAutoNum type="arabicPeriod" startAt="6"/>
            </a:pPr>
            <a:r>
              <a:rPr lang="en-US" sz="2400" dirty="0" smtClean="0"/>
              <a:t>Click </a:t>
            </a:r>
            <a:r>
              <a:rPr lang="en-US" sz="2400" dirty="0"/>
              <a:t>in a blank part of the page, such as the margin, to deselect the paragraph. Then place your insertion point at the beginning of the last paragraph on the first page, beginning with </a:t>
            </a:r>
            <a:r>
              <a:rPr lang="en-US" sz="2400" i="1" dirty="0"/>
              <a:t>I understand if I have . . . </a:t>
            </a:r>
            <a:r>
              <a:rPr lang="en-US" sz="2400" dirty="0"/>
              <a:t>and click.</a:t>
            </a:r>
          </a:p>
          <a:p>
            <a:pPr marL="457200" indent="-457200">
              <a:buFont typeface="+mj-lt"/>
              <a:buAutoNum type="arabicPeriod" startAt="6"/>
            </a:pPr>
            <a:r>
              <a:rPr lang="en-US" sz="2400" dirty="0" smtClean="0"/>
              <a:t>Move </a:t>
            </a:r>
            <a:r>
              <a:rPr lang="en-US" sz="2400" dirty="0"/>
              <a:t>the pointer to the end of the sentence (</a:t>
            </a:r>
            <a:r>
              <a:rPr lang="en-US" sz="2400" i="1" dirty="0"/>
              <a:t>HR Department.</a:t>
            </a:r>
            <a:r>
              <a:rPr lang="en-US" sz="2400" dirty="0"/>
              <a:t>), press the </a:t>
            </a:r>
            <a:r>
              <a:rPr lang="en-US" sz="2400" b="1" dirty="0"/>
              <a:t>Ctrl</a:t>
            </a:r>
            <a:r>
              <a:rPr lang="en-US" sz="2400" dirty="0"/>
              <a:t> key, and click. The sentence is now selected.</a:t>
            </a:r>
          </a:p>
          <a:p>
            <a:pPr marL="457200" indent="-457200">
              <a:buFont typeface="+mj-lt"/>
              <a:buAutoNum type="arabicPeriod" startAt="6"/>
            </a:pPr>
            <a:r>
              <a:rPr lang="en-US" sz="2400" dirty="0" smtClean="0"/>
              <a:t>Press </a:t>
            </a:r>
            <a:r>
              <a:rPr lang="en-US" sz="2400" b="1" dirty="0"/>
              <a:t>Backspace </a:t>
            </a:r>
            <a:r>
              <a:rPr lang="en-US" sz="2400" dirty="0"/>
              <a:t>to delete the sentence.</a:t>
            </a:r>
          </a:p>
          <a:p>
            <a:pPr marL="457200" indent="-457200">
              <a:buFont typeface="+mj-lt"/>
              <a:buAutoNum type="arabicPeriod" startAt="6"/>
            </a:pPr>
            <a:r>
              <a:rPr lang="en-US" sz="2400" dirty="0" smtClean="0"/>
              <a:t>Click </a:t>
            </a:r>
            <a:r>
              <a:rPr lang="en-US" sz="2400" dirty="0"/>
              <a:t>the </a:t>
            </a:r>
            <a:r>
              <a:rPr lang="en-US" sz="2400" b="1" dirty="0"/>
              <a:t>Undo</a:t>
            </a:r>
            <a:r>
              <a:rPr lang="en-US" sz="2400" dirty="0"/>
              <a:t> </a:t>
            </a:r>
            <a:r>
              <a:rPr lang="en-US" sz="2400" dirty="0" smtClean="0"/>
              <a:t>      button </a:t>
            </a:r>
            <a:r>
              <a:rPr lang="en-US" sz="2400" dirty="0"/>
              <a:t>in the Quick Access Toolbar to undo the action</a:t>
            </a:r>
            <a:r>
              <a:rPr lang="en-US" sz="2400" dirty="0" smtClean="0"/>
              <a:t>.</a:t>
            </a:r>
            <a:endParaRPr lang="en-US" sz="2400" dirty="0"/>
          </a:p>
        </p:txBody>
      </p:sp>
      <p:pic>
        <p:nvPicPr>
          <p:cNvPr id="2" name="Picture 1" descr="undo.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15816" y="4759011"/>
            <a:ext cx="448734" cy="403860"/>
          </a:xfrm>
          <a:prstGeom prst="rect">
            <a:avLst/>
          </a:prstGeom>
        </p:spPr>
      </p:pic>
    </p:spTree>
    <p:extLst>
      <p:ext uri="{BB962C8B-B14F-4D97-AF65-F5344CB8AC3E}">
        <p14:creationId xmlns:p14="http://schemas.microsoft.com/office/powerpoint/2010/main" val="209154557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dirty="0" smtClean="0">
                <a:ea typeface="+mj-ea"/>
                <a:cs typeface="+mj-cs"/>
              </a:rPr>
              <a:t>Step-by-Step: Open and Existing Document</a:t>
            </a:r>
          </a:p>
        </p:txBody>
      </p:sp>
      <p:sp>
        <p:nvSpPr>
          <p:cNvPr id="21506" name="Rectangle 3"/>
          <p:cNvSpPr>
            <a:spLocks noGrp="1" noChangeArrowheads="1"/>
          </p:cNvSpPr>
          <p:nvPr>
            <p:ph type="body" idx="1"/>
          </p:nvPr>
        </p:nvSpPr>
        <p:spPr>
          <a:xfrm>
            <a:off x="457200" y="1600200"/>
            <a:ext cx="8229600" cy="4876800"/>
          </a:xfrm>
        </p:spPr>
        <p:txBody>
          <a:bodyPr/>
          <a:lstStyle/>
          <a:p>
            <a:r>
              <a:rPr lang="en-US" sz="2400" dirty="0" smtClean="0"/>
              <a:t>Before </a:t>
            </a:r>
            <a:r>
              <a:rPr lang="en-US" sz="2400" dirty="0"/>
              <a:t>you begin these steps, be sure to turn on and/or log on to your computer and start Word.</a:t>
            </a:r>
          </a:p>
          <a:p>
            <a:pPr marL="457200" indent="-457200">
              <a:buFont typeface="+mj-lt"/>
              <a:buAutoNum type="arabicPeriod"/>
            </a:pPr>
            <a:r>
              <a:rPr lang="en-US" sz="2400" dirty="0"/>
              <a:t>Connect your USB flash drive to one of the USB ports on your computer.</a:t>
            </a:r>
          </a:p>
          <a:p>
            <a:pPr marL="457200" indent="-457200">
              <a:buFont typeface="+mj-lt"/>
              <a:buAutoNum type="arabicPeriod"/>
            </a:pPr>
            <a:r>
              <a:rPr lang="en-US" sz="2400" dirty="0" smtClean="0"/>
              <a:t>Click </a:t>
            </a:r>
            <a:r>
              <a:rPr lang="en-US" sz="2400" dirty="0"/>
              <a:t>the </a:t>
            </a:r>
            <a:r>
              <a:rPr lang="en-US" sz="2400" b="1" dirty="0"/>
              <a:t>File</a:t>
            </a:r>
            <a:r>
              <a:rPr lang="en-US" sz="2400" dirty="0"/>
              <a:t> tab.</a:t>
            </a:r>
          </a:p>
          <a:p>
            <a:pPr marL="457200" indent="-457200">
              <a:buFont typeface="+mj-lt"/>
              <a:buAutoNum type="arabicPeriod"/>
            </a:pPr>
            <a:r>
              <a:rPr lang="en-US" sz="2400" dirty="0" smtClean="0"/>
              <a:t>Click </a:t>
            </a:r>
            <a:r>
              <a:rPr lang="en-US" sz="2400" b="1" dirty="0"/>
              <a:t>Open</a:t>
            </a:r>
            <a:r>
              <a:rPr lang="en-US" sz="2400" dirty="0"/>
              <a:t>. The Open dialog box appears. (See </a:t>
            </a:r>
            <a:r>
              <a:rPr lang="en-US" sz="2400" dirty="0" smtClean="0"/>
              <a:t>the next slide, </a:t>
            </a:r>
            <a:r>
              <a:rPr lang="en-US" sz="2400" dirty="0"/>
              <a:t>but note that your screen will not be identical to the figure.)</a:t>
            </a:r>
          </a:p>
          <a:p>
            <a:endParaRPr lang="en-US" sz="2400" dirty="0"/>
          </a:p>
        </p:txBody>
      </p:sp>
    </p:spTree>
    <p:extLst>
      <p:ext uri="{BB962C8B-B14F-4D97-AF65-F5344CB8AC3E}">
        <p14:creationId xmlns:p14="http://schemas.microsoft.com/office/powerpoint/2010/main" val="3300889658"/>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dirty="0"/>
              <a:t>Step-by-Step: Select, Replace, and Delete Text</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pPr marL="457200" indent="-457200">
              <a:buFont typeface="+mj-lt"/>
              <a:buAutoNum type="arabicPeriod" startAt="10"/>
            </a:pPr>
            <a:r>
              <a:rPr lang="en-US" sz="2400" dirty="0" smtClean="0"/>
              <a:t> Click </a:t>
            </a:r>
            <a:r>
              <a:rPr lang="en-US" sz="2400" dirty="0"/>
              <a:t>the</a:t>
            </a:r>
            <a:r>
              <a:rPr lang="en-US" sz="2400" b="1" i="1" dirty="0"/>
              <a:t> </a:t>
            </a:r>
            <a:r>
              <a:rPr lang="en-US" sz="2400" b="1" dirty="0" smtClean="0"/>
              <a:t>Redo</a:t>
            </a:r>
            <a:r>
              <a:rPr lang="en-US" sz="2400" dirty="0" smtClean="0"/>
              <a:t>    </a:t>
            </a:r>
            <a:r>
              <a:rPr lang="en-US" sz="2400" b="1" dirty="0" smtClean="0"/>
              <a:t>   </a:t>
            </a:r>
            <a:r>
              <a:rPr lang="en-US" sz="2400" dirty="0" smtClean="0"/>
              <a:t>button </a:t>
            </a:r>
            <a:r>
              <a:rPr lang="en-US" sz="2400" dirty="0"/>
              <a:t>in the Quick Access Toolbar to redo the action.</a:t>
            </a:r>
          </a:p>
          <a:p>
            <a:pPr marL="457200" indent="-457200">
              <a:buFont typeface="+mj-lt"/>
              <a:buAutoNum type="arabicPeriod" startAt="10"/>
            </a:pPr>
            <a:r>
              <a:rPr lang="en-US" sz="2400" b="1" dirty="0" smtClean="0"/>
              <a:t> SAVE</a:t>
            </a:r>
            <a:r>
              <a:rPr lang="en-US" sz="2400" dirty="0" smtClean="0"/>
              <a:t> </a:t>
            </a:r>
            <a:r>
              <a:rPr lang="en-US" sz="2400" dirty="0"/>
              <a:t>the document as </a:t>
            </a:r>
            <a:r>
              <a:rPr lang="en-US" sz="2400" b="1" i="1" dirty="0"/>
              <a:t>booksbeyond_updates</a:t>
            </a:r>
            <a:r>
              <a:rPr lang="en-US" sz="2400" dirty="0"/>
              <a:t> in the lesson folder on your USB flash drive.</a:t>
            </a:r>
          </a:p>
          <a:p>
            <a:r>
              <a:rPr lang="en-US" sz="2400" b="1" dirty="0" smtClean="0"/>
              <a:t>LEAVE</a:t>
            </a:r>
            <a:r>
              <a:rPr lang="en-US" sz="2400" dirty="0" smtClean="0"/>
              <a:t> </a:t>
            </a:r>
            <a:r>
              <a:rPr lang="en-US" sz="2400" dirty="0"/>
              <a:t>the document open to use in the next exercise</a:t>
            </a:r>
            <a:r>
              <a:rPr lang="en-US" sz="2400" dirty="0" smtClean="0"/>
              <a:t>.</a:t>
            </a:r>
            <a:endParaRPr lang="en-US" sz="2400" dirty="0"/>
          </a:p>
          <a:p>
            <a:pPr>
              <a:spcBef>
                <a:spcPts val="1200"/>
              </a:spcBef>
            </a:pPr>
            <a:r>
              <a:rPr lang="en-US" sz="2200" dirty="0"/>
              <a:t>As you’ve seen, when you position the mouse pointer to the left of the margin, it changes to a selection arrow that enables you to click to select the entire line to the right of the pointer. You then can drag down to continue selecting adjacent words, lines of text, or entire paragraphs. </a:t>
            </a:r>
            <a:r>
              <a:rPr lang="en-US" sz="2200" dirty="0" smtClean="0"/>
              <a:t>The table on the next slide </a:t>
            </a:r>
            <a:r>
              <a:rPr lang="en-US" sz="2200" dirty="0"/>
              <a:t>lists this and other techniques for selecting text with the mouse. </a:t>
            </a:r>
          </a:p>
          <a:p>
            <a:pPr marL="0" indent="0">
              <a:buNone/>
            </a:pPr>
            <a:endParaRPr lang="en-US" sz="2400" dirty="0"/>
          </a:p>
        </p:txBody>
      </p:sp>
      <p:pic>
        <p:nvPicPr>
          <p:cNvPr id="2" name="Picture 1" descr="redo.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87824" y="1700808"/>
            <a:ext cx="413197" cy="349250"/>
          </a:xfrm>
          <a:prstGeom prst="rect">
            <a:avLst/>
          </a:prstGeom>
        </p:spPr>
      </p:pic>
    </p:spTree>
    <p:extLst>
      <p:ext uri="{BB962C8B-B14F-4D97-AF65-F5344CB8AC3E}">
        <p14:creationId xmlns:p14="http://schemas.microsoft.com/office/powerpoint/2010/main" val="3772571489"/>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dirty="0"/>
              <a:t>Step-by-Step: Select, Replace, and Delete Text</a:t>
            </a:r>
            <a:endParaRPr lang="en-US" dirty="0" smtClean="0">
              <a:ea typeface="+mj-ea"/>
              <a:cs typeface="+mj-cs"/>
            </a:endParaRPr>
          </a:p>
        </p:txBody>
      </p:sp>
      <p:pic>
        <p:nvPicPr>
          <p:cNvPr id="2" name="Picture 1" descr="table02.02.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31640" y="1988840"/>
            <a:ext cx="6881168" cy="3510969"/>
          </a:xfrm>
          <a:prstGeom prst="rect">
            <a:avLst/>
          </a:prstGeom>
        </p:spPr>
      </p:pic>
    </p:spTree>
    <p:extLst>
      <p:ext uri="{BB962C8B-B14F-4D97-AF65-F5344CB8AC3E}">
        <p14:creationId xmlns:p14="http://schemas.microsoft.com/office/powerpoint/2010/main" val="2725078526"/>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dirty="0"/>
              <a:t>Step-by-Step: Select, Replace, and Delete Text</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r>
              <a:rPr lang="en-US" sz="2400" dirty="0"/>
              <a:t>You also can use keyboard commands to select text. </a:t>
            </a:r>
            <a:r>
              <a:rPr lang="en-US" sz="2400" dirty="0" smtClean="0"/>
              <a:t>This table shows </a:t>
            </a:r>
            <a:r>
              <a:rPr lang="en-US" sz="2400" dirty="0"/>
              <a:t>various keyboard shortcuts </a:t>
            </a:r>
            <a:r>
              <a:rPr lang="en-US" sz="2400" dirty="0" smtClean="0"/>
              <a:t>to </a:t>
            </a:r>
            <a:r>
              <a:rPr lang="en-US" sz="2400" dirty="0"/>
              <a:t>select text.</a:t>
            </a:r>
          </a:p>
          <a:p>
            <a:pPr marL="0" indent="0">
              <a:buNone/>
            </a:pPr>
            <a:endParaRPr lang="en-US" sz="2400" dirty="0"/>
          </a:p>
        </p:txBody>
      </p:sp>
      <p:pic>
        <p:nvPicPr>
          <p:cNvPr id="2" name="Picture 1" descr="table02.03.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07704" y="2492896"/>
            <a:ext cx="5179864" cy="3759465"/>
          </a:xfrm>
          <a:prstGeom prst="rect">
            <a:avLst/>
          </a:prstGeom>
        </p:spPr>
      </p:pic>
    </p:spTree>
    <p:extLst>
      <p:ext uri="{BB962C8B-B14F-4D97-AF65-F5344CB8AC3E}">
        <p14:creationId xmlns:p14="http://schemas.microsoft.com/office/powerpoint/2010/main" val="2052087737"/>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dirty="0" smtClean="0">
                <a:ea typeface="+mj-ea"/>
                <a:cs typeface="+mj-cs"/>
              </a:rPr>
              <a:t>Cutting, Copying, and </a:t>
            </a:r>
            <a:r>
              <a:rPr lang="en-US" dirty="0">
                <a:ea typeface="+mj-ea"/>
                <a:cs typeface="+mj-cs"/>
              </a:rPr>
              <a:t>P</a:t>
            </a:r>
            <a:r>
              <a:rPr lang="en-US" dirty="0" smtClean="0">
                <a:ea typeface="+mj-ea"/>
                <a:cs typeface="+mj-cs"/>
              </a:rPr>
              <a:t>asting Text</a:t>
            </a:r>
          </a:p>
        </p:txBody>
      </p:sp>
      <p:sp>
        <p:nvSpPr>
          <p:cNvPr id="21506" name="Rectangle 3"/>
          <p:cNvSpPr>
            <a:spLocks noGrp="1" noChangeArrowheads="1"/>
          </p:cNvSpPr>
          <p:nvPr>
            <p:ph type="body" idx="1"/>
          </p:nvPr>
        </p:nvSpPr>
        <p:spPr>
          <a:xfrm>
            <a:off x="457200" y="1600200"/>
            <a:ext cx="8229600" cy="4876800"/>
          </a:xfrm>
        </p:spPr>
        <p:txBody>
          <a:bodyPr/>
          <a:lstStyle/>
          <a:p>
            <a:r>
              <a:rPr lang="en-US" sz="2400" dirty="0"/>
              <a:t>It is often necessary to copy or remove text from one location in a document and place it in another</a:t>
            </a:r>
            <a:r>
              <a:rPr lang="en-US" sz="2400" dirty="0" smtClean="0"/>
              <a:t>.</a:t>
            </a:r>
          </a:p>
          <a:p>
            <a:r>
              <a:rPr lang="en-US" sz="2400" dirty="0" smtClean="0"/>
              <a:t> </a:t>
            </a:r>
            <a:r>
              <a:rPr lang="en-US" sz="2400" dirty="0"/>
              <a:t>When you </a:t>
            </a:r>
            <a:r>
              <a:rPr lang="en-US" sz="2400" b="1" i="1" dirty="0"/>
              <a:t>cut </a:t>
            </a:r>
            <a:r>
              <a:rPr lang="en-US" sz="2400" dirty="0"/>
              <a:t>text, Word removes it from the original location and places the deleted text in the Clipboard collection. </a:t>
            </a:r>
            <a:endParaRPr lang="en-US" sz="2400" dirty="0" smtClean="0"/>
          </a:p>
          <a:p>
            <a:r>
              <a:rPr lang="en-US" sz="2400" dirty="0" smtClean="0"/>
              <a:t>When </a:t>
            </a:r>
            <a:r>
              <a:rPr lang="en-US" sz="2400" dirty="0"/>
              <a:t>you </a:t>
            </a:r>
            <a:r>
              <a:rPr lang="en-US" sz="2400" b="1" i="1" dirty="0"/>
              <a:t>copy</a:t>
            </a:r>
            <a:r>
              <a:rPr lang="en-US" sz="2400" dirty="0"/>
              <a:t> text, Word places a duplicate copy in the Clipboard. </a:t>
            </a:r>
            <a:endParaRPr lang="en-US" sz="2400" dirty="0" smtClean="0"/>
          </a:p>
          <a:p>
            <a:r>
              <a:rPr lang="en-US" sz="2400" dirty="0" smtClean="0"/>
              <a:t>The </a:t>
            </a:r>
            <a:r>
              <a:rPr lang="en-US" sz="2400" dirty="0"/>
              <a:t>Paste command then pastes text from the Clipboard to a new location in either the original document or a new document. </a:t>
            </a:r>
            <a:endParaRPr lang="en-US" sz="2400" dirty="0" smtClean="0"/>
          </a:p>
          <a:p>
            <a:r>
              <a:rPr lang="en-US" sz="2400" dirty="0" smtClean="0"/>
              <a:t>In the following exercise, </a:t>
            </a:r>
            <a:r>
              <a:rPr lang="en-US" sz="2400" dirty="0"/>
              <a:t>you learn two </a:t>
            </a:r>
            <a:r>
              <a:rPr lang="en-US" sz="2400" dirty="0" smtClean="0"/>
              <a:t>ways </a:t>
            </a:r>
            <a:r>
              <a:rPr lang="en-US" sz="2400" dirty="0"/>
              <a:t>to copy and move text—using the Clipboard and using the mouse.</a:t>
            </a:r>
          </a:p>
          <a:p>
            <a:endParaRPr lang="en-US" sz="2400" dirty="0"/>
          </a:p>
        </p:txBody>
      </p:sp>
    </p:spTree>
    <p:extLst>
      <p:ext uri="{BB962C8B-B14F-4D97-AF65-F5344CB8AC3E}">
        <p14:creationId xmlns:p14="http://schemas.microsoft.com/office/powerpoint/2010/main" val="961522036"/>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dirty="0"/>
              <a:t>Cutting, Copying, and Pasting Text</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r>
              <a:rPr lang="en-US" sz="2400" dirty="0"/>
              <a:t>Entries placed in the Clipboard can be placed anywhere in </a:t>
            </a:r>
            <a:r>
              <a:rPr lang="en-US" sz="2400" dirty="0" smtClean="0"/>
              <a:t/>
            </a:r>
            <a:br>
              <a:rPr lang="en-US" sz="2400" dirty="0" smtClean="0"/>
            </a:br>
            <a:r>
              <a:rPr lang="en-US" sz="2400" dirty="0" smtClean="0"/>
              <a:t>a </a:t>
            </a:r>
            <a:r>
              <a:rPr lang="en-US" sz="2400" dirty="0"/>
              <a:t>document by positioning the insertion point in the new location then selecting one of the three Paste options shown in </a:t>
            </a:r>
            <a:r>
              <a:rPr lang="en-US" sz="2400" dirty="0" smtClean="0"/>
              <a:t>the table below </a:t>
            </a:r>
            <a:r>
              <a:rPr lang="en-US" sz="2400" dirty="0"/>
              <a:t>and </a:t>
            </a:r>
            <a:r>
              <a:rPr lang="en-US" sz="2400" dirty="0" smtClean="0"/>
              <a:t>on the next slide.</a:t>
            </a:r>
            <a:endParaRPr lang="en-US" sz="2400" dirty="0"/>
          </a:p>
          <a:p>
            <a:endParaRPr lang="en-US" sz="2400" dirty="0"/>
          </a:p>
        </p:txBody>
      </p:sp>
      <p:pic>
        <p:nvPicPr>
          <p:cNvPr id="2" name="Picture 1" descr="table02.04.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15616" y="3171994"/>
            <a:ext cx="6699117" cy="3235124"/>
          </a:xfrm>
          <a:prstGeom prst="rect">
            <a:avLst/>
          </a:prstGeom>
        </p:spPr>
      </p:pic>
    </p:spTree>
    <p:extLst>
      <p:ext uri="{BB962C8B-B14F-4D97-AF65-F5344CB8AC3E}">
        <p14:creationId xmlns:p14="http://schemas.microsoft.com/office/powerpoint/2010/main" val="1643801547"/>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dirty="0"/>
              <a:t>Cutting, Copying, and Pasting Text</a:t>
            </a:r>
            <a:endParaRPr lang="en-US" dirty="0" smtClean="0">
              <a:ea typeface="+mj-ea"/>
              <a:cs typeface="+mj-cs"/>
            </a:endParaRPr>
          </a:p>
        </p:txBody>
      </p:sp>
      <p:pic>
        <p:nvPicPr>
          <p:cNvPr id="2" name="Picture 1" descr="02.22.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91680" y="1844824"/>
            <a:ext cx="5715000" cy="4241800"/>
          </a:xfrm>
          <a:prstGeom prst="rect">
            <a:avLst/>
          </a:prstGeom>
        </p:spPr>
      </p:pic>
    </p:spTree>
    <p:extLst>
      <p:ext uri="{BB962C8B-B14F-4D97-AF65-F5344CB8AC3E}">
        <p14:creationId xmlns:p14="http://schemas.microsoft.com/office/powerpoint/2010/main" val="2050792660"/>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dirty="0" smtClean="0">
                <a:ea typeface="+mj-ea"/>
                <a:cs typeface="+mj-cs"/>
              </a:rPr>
              <a:t>Copying and Moving Text </a:t>
            </a:r>
            <a:br>
              <a:rPr lang="en-US" dirty="0" smtClean="0">
                <a:ea typeface="+mj-ea"/>
                <a:cs typeface="+mj-cs"/>
              </a:rPr>
            </a:br>
            <a:r>
              <a:rPr lang="en-US" dirty="0" smtClean="0">
                <a:ea typeface="+mj-ea"/>
                <a:cs typeface="+mj-cs"/>
              </a:rPr>
              <a:t>with Clipboard Commands</a:t>
            </a:r>
          </a:p>
        </p:txBody>
      </p:sp>
      <p:sp>
        <p:nvSpPr>
          <p:cNvPr id="21506" name="Rectangle 3"/>
          <p:cNvSpPr>
            <a:spLocks noGrp="1" noChangeArrowheads="1"/>
          </p:cNvSpPr>
          <p:nvPr>
            <p:ph type="body" idx="1"/>
          </p:nvPr>
        </p:nvSpPr>
        <p:spPr>
          <a:xfrm>
            <a:off x="457200" y="1600200"/>
            <a:ext cx="8229600" cy="4876800"/>
          </a:xfrm>
        </p:spPr>
        <p:txBody>
          <a:bodyPr/>
          <a:lstStyle/>
          <a:p>
            <a:r>
              <a:rPr lang="en-US" sz="2400" dirty="0"/>
              <a:t>The Clipboard enables you to cut or copy multiple items and paste them into any Office document. </a:t>
            </a:r>
            <a:endParaRPr lang="en-US" sz="2400" dirty="0" smtClean="0"/>
          </a:p>
          <a:p>
            <a:r>
              <a:rPr lang="en-US" sz="2400" dirty="0" smtClean="0"/>
              <a:t>In the following exercise, </a:t>
            </a:r>
            <a:r>
              <a:rPr lang="en-US" sz="2400" dirty="0"/>
              <a:t>you learn to use the Clipboard command group on the Home tab to copy and move text</a:t>
            </a:r>
            <a:r>
              <a:rPr lang="en-US" sz="2400" dirty="0" smtClean="0"/>
              <a:t>. </a:t>
            </a:r>
            <a:endParaRPr lang="en-US" sz="2400" dirty="0"/>
          </a:p>
          <a:p>
            <a:endParaRPr lang="en-US" sz="2400" dirty="0"/>
          </a:p>
        </p:txBody>
      </p:sp>
    </p:spTree>
    <p:extLst>
      <p:ext uri="{BB962C8B-B14F-4D97-AF65-F5344CB8AC3E}">
        <p14:creationId xmlns:p14="http://schemas.microsoft.com/office/powerpoint/2010/main" val="1133016559"/>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dirty="0" smtClean="0">
                <a:ea typeface="+mj-ea"/>
                <a:cs typeface="+mj-cs"/>
              </a:rPr>
              <a:t>Step-by-Step: Use the Clipboard </a:t>
            </a:r>
            <a:br>
              <a:rPr lang="en-US" dirty="0" smtClean="0">
                <a:ea typeface="+mj-ea"/>
                <a:cs typeface="+mj-cs"/>
              </a:rPr>
            </a:br>
            <a:r>
              <a:rPr lang="en-US" dirty="0" smtClean="0">
                <a:ea typeface="+mj-ea"/>
                <a:cs typeface="+mj-cs"/>
              </a:rPr>
              <a:t>to Copy and Move Text</a:t>
            </a:r>
          </a:p>
        </p:txBody>
      </p:sp>
      <p:sp>
        <p:nvSpPr>
          <p:cNvPr id="21506" name="Rectangle 3"/>
          <p:cNvSpPr>
            <a:spLocks noGrp="1" noChangeArrowheads="1"/>
          </p:cNvSpPr>
          <p:nvPr>
            <p:ph type="body" idx="1"/>
          </p:nvPr>
        </p:nvSpPr>
        <p:spPr>
          <a:xfrm>
            <a:off x="457200" y="1600200"/>
            <a:ext cx="8229600" cy="4876800"/>
          </a:xfrm>
        </p:spPr>
        <p:txBody>
          <a:bodyPr/>
          <a:lstStyle/>
          <a:p>
            <a:r>
              <a:rPr lang="en-US" sz="2400" b="1" dirty="0"/>
              <a:t>USE</a:t>
            </a:r>
            <a:r>
              <a:rPr lang="en-US" sz="2400" dirty="0"/>
              <a:t> the document that is open from the previous exercise.</a:t>
            </a:r>
          </a:p>
          <a:p>
            <a:pPr marL="457200" indent="-457200">
              <a:buFont typeface="+mj-lt"/>
              <a:buAutoNum type="arabicPeriod"/>
            </a:pPr>
            <a:r>
              <a:rPr lang="en-US" sz="2400" dirty="0" smtClean="0"/>
              <a:t>Select </a:t>
            </a:r>
            <a:r>
              <a:rPr lang="en-US" sz="2400" dirty="0"/>
              <a:t>the </a:t>
            </a:r>
            <a:r>
              <a:rPr lang="en-US" sz="2400" b="1" dirty="0"/>
              <a:t>first paragraph</a:t>
            </a:r>
            <a:r>
              <a:rPr lang="en-US" sz="2400" dirty="0"/>
              <a:t> of the document.</a:t>
            </a:r>
          </a:p>
          <a:p>
            <a:pPr marL="457200" indent="-457200">
              <a:buFont typeface="+mj-lt"/>
              <a:buAutoNum type="arabicPeriod"/>
            </a:pPr>
            <a:r>
              <a:rPr lang="en-US" sz="2400" dirty="0" smtClean="0"/>
              <a:t>On </a:t>
            </a:r>
            <a:r>
              <a:rPr lang="en-US" sz="2400" dirty="0"/>
              <a:t>the Home tab, in the Clipboard group, click the </a:t>
            </a:r>
            <a:r>
              <a:rPr lang="en-US" sz="2400" b="1" dirty="0"/>
              <a:t>Cut</a:t>
            </a:r>
            <a:r>
              <a:rPr lang="en-US" sz="2400" dirty="0"/>
              <a:t> button.</a:t>
            </a:r>
          </a:p>
          <a:p>
            <a:pPr marL="457200" indent="-457200">
              <a:buFont typeface="+mj-lt"/>
              <a:buAutoNum type="arabicPeriod"/>
            </a:pPr>
            <a:r>
              <a:rPr lang="en-US" sz="2400" dirty="0" smtClean="0"/>
              <a:t>Click </a:t>
            </a:r>
            <a:r>
              <a:rPr lang="en-US" sz="2400" dirty="0"/>
              <a:t>to place the insertion point in front of the first character of the sentence that begins “Only the president . . .” </a:t>
            </a:r>
          </a:p>
          <a:p>
            <a:pPr marL="457200" indent="-457200">
              <a:buFont typeface="+mj-lt"/>
              <a:buAutoNum type="arabicPeriod"/>
            </a:pPr>
            <a:r>
              <a:rPr lang="en-US" sz="2400" dirty="0" smtClean="0"/>
              <a:t>Click </a:t>
            </a:r>
            <a:r>
              <a:rPr lang="en-US" sz="2400" dirty="0"/>
              <a:t>the </a:t>
            </a:r>
            <a:r>
              <a:rPr lang="en-US" sz="2400" b="1" dirty="0"/>
              <a:t>Clipboar</a:t>
            </a:r>
            <a:r>
              <a:rPr lang="en-US" sz="2400" dirty="0"/>
              <a:t>d command group dialog box launcher to display the Clipboard task pane</a:t>
            </a:r>
            <a:r>
              <a:rPr lang="en-US" sz="2400" dirty="0" smtClean="0"/>
              <a:t>.</a:t>
            </a:r>
            <a:endParaRPr lang="en-US" sz="2400" dirty="0"/>
          </a:p>
        </p:txBody>
      </p:sp>
    </p:spTree>
    <p:extLst>
      <p:ext uri="{BB962C8B-B14F-4D97-AF65-F5344CB8AC3E}">
        <p14:creationId xmlns:p14="http://schemas.microsoft.com/office/powerpoint/2010/main" val="3604093484"/>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dirty="0"/>
              <a:t>Step-by-Step: Use the Clipboard </a:t>
            </a:r>
            <a:br>
              <a:rPr lang="en-US" dirty="0"/>
            </a:br>
            <a:r>
              <a:rPr lang="en-US" dirty="0"/>
              <a:t>to Copy and Move Text</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pPr marL="457200" indent="-457200">
              <a:buFont typeface="+mj-lt"/>
              <a:buAutoNum type="arabicPeriod" startAt="5"/>
            </a:pPr>
            <a:r>
              <a:rPr lang="en-US" sz="2400" dirty="0"/>
              <a:t>In the list of cut items, move your </a:t>
            </a:r>
            <a:r>
              <a:rPr lang="en-US" sz="2400" dirty="0" smtClean="0"/>
              <a:t/>
            </a:r>
            <a:br>
              <a:rPr lang="en-US" sz="2400" dirty="0" smtClean="0"/>
            </a:br>
            <a:r>
              <a:rPr lang="en-US" sz="2400" dirty="0" smtClean="0"/>
              <a:t>mouse </a:t>
            </a:r>
            <a:r>
              <a:rPr lang="en-US" sz="2400" dirty="0"/>
              <a:t>pointer to the text you cut </a:t>
            </a:r>
            <a:r>
              <a:rPr lang="en-US" sz="2400" dirty="0" smtClean="0"/>
              <a:t/>
            </a:r>
            <a:br>
              <a:rPr lang="en-US" sz="2400" dirty="0" smtClean="0"/>
            </a:br>
            <a:r>
              <a:rPr lang="en-US" sz="2400" dirty="0" smtClean="0"/>
              <a:t>in </a:t>
            </a:r>
            <a:r>
              <a:rPr lang="en-US" sz="2400" dirty="0"/>
              <a:t>step 2, and click the </a:t>
            </a:r>
            <a:r>
              <a:rPr lang="en-US" sz="2400" b="1" dirty="0"/>
              <a:t>drop-down </a:t>
            </a:r>
            <a:r>
              <a:rPr lang="en-US" sz="2400" b="1" dirty="0" smtClean="0"/>
              <a:t/>
            </a:r>
            <a:br>
              <a:rPr lang="en-US" sz="2400" b="1" dirty="0" smtClean="0"/>
            </a:br>
            <a:r>
              <a:rPr lang="en-US" sz="2400" b="1" dirty="0" smtClean="0"/>
              <a:t>arrow</a:t>
            </a:r>
            <a:r>
              <a:rPr lang="en-US" sz="2400" dirty="0" smtClean="0"/>
              <a:t> </a:t>
            </a:r>
            <a:r>
              <a:rPr lang="en-US" sz="2400" dirty="0"/>
              <a:t>to produce the menu shown </a:t>
            </a:r>
            <a:r>
              <a:rPr lang="en-US" sz="2400" dirty="0" smtClean="0"/>
              <a:t/>
            </a:r>
            <a:br>
              <a:rPr lang="en-US" sz="2400" dirty="0" smtClean="0"/>
            </a:br>
            <a:r>
              <a:rPr lang="en-US" sz="2400" dirty="0" smtClean="0"/>
              <a:t>at right.</a:t>
            </a:r>
            <a:endParaRPr lang="en-US" sz="2400" dirty="0"/>
          </a:p>
          <a:p>
            <a:pPr marL="457200" indent="-457200">
              <a:buFont typeface="+mj-lt"/>
              <a:buAutoNum type="arabicPeriod" startAt="5"/>
            </a:pPr>
            <a:r>
              <a:rPr lang="en-US" sz="2400" dirty="0" smtClean="0"/>
              <a:t>Click </a:t>
            </a:r>
            <a:r>
              <a:rPr lang="en-US" sz="2400" b="1" dirty="0"/>
              <a:t>Paste </a:t>
            </a:r>
            <a:r>
              <a:rPr lang="en-US" sz="2400" dirty="0"/>
              <a:t>to insert the text into </a:t>
            </a:r>
            <a:r>
              <a:rPr lang="en-US" sz="2400" dirty="0" smtClean="0"/>
              <a:t/>
            </a:r>
            <a:br>
              <a:rPr lang="en-US" sz="2400" dirty="0" smtClean="0"/>
            </a:br>
            <a:r>
              <a:rPr lang="en-US" sz="2400" dirty="0" smtClean="0"/>
              <a:t>the </a:t>
            </a:r>
            <a:r>
              <a:rPr lang="en-US" sz="2400" dirty="0"/>
              <a:t>document in the new location.</a:t>
            </a:r>
          </a:p>
          <a:p>
            <a:pPr marL="457200" indent="-457200">
              <a:buFont typeface="+mj-lt"/>
              <a:buAutoNum type="arabicPeriod" startAt="5"/>
            </a:pPr>
            <a:r>
              <a:rPr lang="en-US" sz="2400" dirty="0" smtClean="0"/>
              <a:t>Click </a:t>
            </a:r>
            <a:r>
              <a:rPr lang="en-US" sz="2400" dirty="0"/>
              <a:t>the </a:t>
            </a:r>
            <a:r>
              <a:rPr lang="en-US" sz="2400" b="1" dirty="0"/>
              <a:t>Close </a:t>
            </a:r>
            <a:r>
              <a:rPr lang="en-US" sz="2400" dirty="0"/>
              <a:t>button on the </a:t>
            </a:r>
            <a:r>
              <a:rPr lang="en-US" sz="2400" dirty="0" smtClean="0"/>
              <a:t/>
            </a:r>
            <a:br>
              <a:rPr lang="en-US" sz="2400" dirty="0" smtClean="0"/>
            </a:br>
            <a:r>
              <a:rPr lang="en-US" sz="2400" dirty="0" smtClean="0"/>
              <a:t>Clipboard </a:t>
            </a:r>
            <a:r>
              <a:rPr lang="en-US" sz="2400" dirty="0"/>
              <a:t>task pane.</a:t>
            </a:r>
          </a:p>
          <a:p>
            <a:r>
              <a:rPr lang="en-US" sz="2400" b="1" dirty="0" smtClean="0"/>
              <a:t>LEAVE</a:t>
            </a:r>
            <a:r>
              <a:rPr lang="en-US" sz="2400" dirty="0" smtClean="0"/>
              <a:t> </a:t>
            </a:r>
            <a:r>
              <a:rPr lang="en-US" sz="2400" dirty="0"/>
              <a:t>the document open to use </a:t>
            </a:r>
            <a:r>
              <a:rPr lang="en-US" sz="2400" dirty="0" smtClean="0"/>
              <a:t/>
            </a:r>
            <a:br>
              <a:rPr lang="en-US" sz="2400" dirty="0" smtClean="0"/>
            </a:br>
            <a:r>
              <a:rPr lang="en-US" sz="2400" dirty="0" smtClean="0"/>
              <a:t>in </a:t>
            </a:r>
            <a:r>
              <a:rPr lang="en-US" sz="2400" dirty="0"/>
              <a:t>the next exercise</a:t>
            </a:r>
            <a:r>
              <a:rPr lang="en-US" sz="2400" dirty="0" smtClean="0"/>
              <a:t>.</a:t>
            </a:r>
            <a:endParaRPr lang="en-US" sz="2400" dirty="0"/>
          </a:p>
        </p:txBody>
      </p:sp>
      <p:pic>
        <p:nvPicPr>
          <p:cNvPr id="2" name="Picture 1" descr="02.23.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652120" y="1628800"/>
            <a:ext cx="2855931" cy="4234656"/>
          </a:xfrm>
          <a:prstGeom prst="rect">
            <a:avLst/>
          </a:prstGeom>
        </p:spPr>
      </p:pic>
    </p:spTree>
    <p:extLst>
      <p:ext uri="{BB962C8B-B14F-4D97-AF65-F5344CB8AC3E}">
        <p14:creationId xmlns:p14="http://schemas.microsoft.com/office/powerpoint/2010/main" val="3438987706"/>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dirty="0"/>
              <a:t>Step-by-Step: Use the Clipboard </a:t>
            </a:r>
            <a:br>
              <a:rPr lang="en-US" dirty="0"/>
            </a:br>
            <a:r>
              <a:rPr lang="en-US" dirty="0"/>
              <a:t>to Copy and Move Text</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r>
              <a:rPr lang="en-US" sz="2400" dirty="0"/>
              <a:t>The Options drop-down arrow at the bottom of the Clipboard task pane offers multiple options for displaying the Clipboard. </a:t>
            </a:r>
            <a:r>
              <a:rPr lang="en-US" sz="2400" dirty="0" smtClean="0"/>
              <a:t>This table describes </a:t>
            </a:r>
            <a:r>
              <a:rPr lang="en-US" sz="2400" dirty="0"/>
              <a:t>these options.</a:t>
            </a:r>
          </a:p>
          <a:p>
            <a:endParaRPr lang="en-US" sz="2400" dirty="0"/>
          </a:p>
        </p:txBody>
      </p:sp>
      <p:pic>
        <p:nvPicPr>
          <p:cNvPr id="2" name="Picture 1" descr="table02.05.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96309" y="3034544"/>
            <a:ext cx="7694157" cy="3089212"/>
          </a:xfrm>
          <a:prstGeom prst="rect">
            <a:avLst/>
          </a:prstGeom>
        </p:spPr>
      </p:pic>
    </p:spTree>
    <p:extLst>
      <p:ext uri="{BB962C8B-B14F-4D97-AF65-F5344CB8AC3E}">
        <p14:creationId xmlns:p14="http://schemas.microsoft.com/office/powerpoint/2010/main" val="314617744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dirty="0" smtClean="0">
                <a:ea typeface="+mj-ea"/>
                <a:cs typeface="+mj-cs"/>
              </a:rPr>
              <a:t>Step-by-Step:</a:t>
            </a:r>
            <a:r>
              <a:rPr lang="en-US" dirty="0"/>
              <a:t> Open </a:t>
            </a:r>
            <a:r>
              <a:rPr lang="en-US" dirty="0" smtClean="0"/>
              <a:t>an </a:t>
            </a:r>
            <a:r>
              <a:rPr lang="en-US" dirty="0"/>
              <a:t>Existing Document</a:t>
            </a:r>
            <a:endParaRPr lang="en-US" dirty="0" smtClean="0">
              <a:ea typeface="+mj-ea"/>
              <a:cs typeface="+mj-cs"/>
            </a:endParaRPr>
          </a:p>
        </p:txBody>
      </p:sp>
      <p:pic>
        <p:nvPicPr>
          <p:cNvPr id="4" name="Picture 3" descr="02.02.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11560" y="1844824"/>
            <a:ext cx="8078272" cy="3803931"/>
          </a:xfrm>
          <a:prstGeom prst="rect">
            <a:avLst/>
          </a:prstGeom>
        </p:spPr>
      </p:pic>
    </p:spTree>
    <p:extLst>
      <p:ext uri="{BB962C8B-B14F-4D97-AF65-F5344CB8AC3E}">
        <p14:creationId xmlns:p14="http://schemas.microsoft.com/office/powerpoint/2010/main" val="3484681265"/>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dirty="0" smtClean="0">
                <a:ea typeface="+mj-ea"/>
                <a:cs typeface="+mj-cs"/>
              </a:rPr>
              <a:t>Using the Mouse to Copy or Move Text</a:t>
            </a:r>
          </a:p>
        </p:txBody>
      </p:sp>
      <p:sp>
        <p:nvSpPr>
          <p:cNvPr id="21506" name="Rectangle 3"/>
          <p:cNvSpPr>
            <a:spLocks noGrp="1" noChangeArrowheads="1"/>
          </p:cNvSpPr>
          <p:nvPr>
            <p:ph type="body" idx="1"/>
          </p:nvPr>
        </p:nvSpPr>
        <p:spPr>
          <a:xfrm>
            <a:off x="457200" y="1600200"/>
            <a:ext cx="8229600" cy="4876800"/>
          </a:xfrm>
        </p:spPr>
        <p:txBody>
          <a:bodyPr/>
          <a:lstStyle/>
          <a:p>
            <a:r>
              <a:rPr lang="en-US" sz="2400" dirty="0"/>
              <a:t>To move a selection of text, use your mouse to drag and drop the selection in a new location</a:t>
            </a:r>
            <a:r>
              <a:rPr lang="en-US" sz="2400" dirty="0" smtClean="0"/>
              <a:t>.</a:t>
            </a:r>
          </a:p>
          <a:p>
            <a:r>
              <a:rPr lang="en-US" sz="2400" dirty="0" smtClean="0"/>
              <a:t> </a:t>
            </a:r>
            <a:r>
              <a:rPr lang="en-US" sz="2400" dirty="0"/>
              <a:t>Hold the Ctrl key while you drag to copy the text</a:t>
            </a:r>
            <a:r>
              <a:rPr lang="en-US" sz="2400" dirty="0" smtClean="0"/>
              <a:t>.</a:t>
            </a:r>
          </a:p>
          <a:p>
            <a:r>
              <a:rPr lang="en-US" sz="2400" dirty="0" smtClean="0"/>
              <a:t> </a:t>
            </a:r>
            <a:r>
              <a:rPr lang="en-US" sz="2400" dirty="0"/>
              <a:t>When you are moving text by dragging, the pointer shows a box, and when you are copying text by dragging, the pointer shows a box with a plus sign (+). </a:t>
            </a:r>
            <a:endParaRPr lang="en-US" sz="2400" dirty="0" smtClean="0"/>
          </a:p>
          <a:p>
            <a:r>
              <a:rPr lang="en-US" sz="2400" dirty="0" smtClean="0"/>
              <a:t>Text </a:t>
            </a:r>
            <a:r>
              <a:rPr lang="en-US" sz="2400" dirty="0"/>
              <a:t>that you cut or copy using the mouse is not stored in the Clipboard collection.</a:t>
            </a:r>
          </a:p>
          <a:p>
            <a:endParaRPr lang="en-US" sz="2400" dirty="0"/>
          </a:p>
        </p:txBody>
      </p:sp>
    </p:spTree>
    <p:extLst>
      <p:ext uri="{BB962C8B-B14F-4D97-AF65-F5344CB8AC3E}">
        <p14:creationId xmlns:p14="http://schemas.microsoft.com/office/powerpoint/2010/main" val="2944099655"/>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dirty="0" smtClean="0">
                <a:ea typeface="+mj-ea"/>
                <a:cs typeface="+mj-cs"/>
              </a:rPr>
              <a:t>Step-by-Step: Use the Mouse </a:t>
            </a:r>
            <a:br>
              <a:rPr lang="en-US" dirty="0" smtClean="0">
                <a:ea typeface="+mj-ea"/>
                <a:cs typeface="+mj-cs"/>
              </a:rPr>
            </a:br>
            <a:r>
              <a:rPr lang="en-US" dirty="0" smtClean="0">
                <a:ea typeface="+mj-ea"/>
                <a:cs typeface="+mj-cs"/>
              </a:rPr>
              <a:t>to copy or Move Text</a:t>
            </a:r>
          </a:p>
        </p:txBody>
      </p:sp>
      <p:sp>
        <p:nvSpPr>
          <p:cNvPr id="21506" name="Rectangle 3"/>
          <p:cNvSpPr>
            <a:spLocks noGrp="1" noChangeArrowheads="1"/>
          </p:cNvSpPr>
          <p:nvPr>
            <p:ph type="body" idx="1"/>
          </p:nvPr>
        </p:nvSpPr>
        <p:spPr>
          <a:xfrm>
            <a:off x="457200" y="1600200"/>
            <a:ext cx="8229600" cy="4876800"/>
          </a:xfrm>
        </p:spPr>
        <p:txBody>
          <a:bodyPr/>
          <a:lstStyle/>
          <a:p>
            <a:r>
              <a:rPr lang="en-US" sz="2000" b="1" dirty="0"/>
              <a:t>USE</a:t>
            </a:r>
            <a:r>
              <a:rPr lang="en-US" sz="2000" dirty="0"/>
              <a:t> the document that is open from the previous exercise.</a:t>
            </a:r>
          </a:p>
          <a:p>
            <a:pPr marL="457200" indent="-457200">
              <a:buFont typeface="+mj-lt"/>
              <a:buAutoNum type="arabicPeriod"/>
            </a:pPr>
            <a:r>
              <a:rPr lang="en-US" sz="2000" dirty="0" smtClean="0"/>
              <a:t>Select </a:t>
            </a:r>
            <a:r>
              <a:rPr lang="en-US" sz="2000" dirty="0"/>
              <a:t>the second paragraph on the first page, beginning with “</a:t>
            </a:r>
            <a:r>
              <a:rPr lang="en-US" sz="2000" i="1" dirty="0"/>
              <a:t>I acknowledge I have received . . .”</a:t>
            </a:r>
            <a:endParaRPr lang="en-US" sz="2000" dirty="0"/>
          </a:p>
          <a:p>
            <a:pPr marL="457200" indent="-457200">
              <a:buFont typeface="+mj-lt"/>
              <a:buAutoNum type="arabicPeriod"/>
            </a:pPr>
            <a:r>
              <a:rPr lang="en-US" sz="2000" dirty="0" smtClean="0"/>
              <a:t>Press </a:t>
            </a:r>
            <a:r>
              <a:rPr lang="en-US" sz="2000" dirty="0"/>
              <a:t>the </a:t>
            </a:r>
            <a:r>
              <a:rPr lang="en-US" sz="2000" b="1" dirty="0"/>
              <a:t>Ctrl</a:t>
            </a:r>
            <a:r>
              <a:rPr lang="en-US" sz="2000" dirty="0"/>
              <a:t> key as you click, then drag the selected phrase and drop it above the last paragraph on the first page. The pointer shows a plus sign (+) as you drag, indicating that you are copying the selected text.</a:t>
            </a:r>
          </a:p>
          <a:p>
            <a:pPr marL="457200" indent="-457200">
              <a:buFont typeface="+mj-lt"/>
              <a:buAutoNum type="arabicPeriod"/>
            </a:pPr>
            <a:r>
              <a:rPr lang="en-US" sz="2000" dirty="0" smtClean="0"/>
              <a:t>Click </a:t>
            </a:r>
            <a:r>
              <a:rPr lang="en-US" sz="2000" b="1" dirty="0"/>
              <a:t>Undo</a:t>
            </a:r>
            <a:r>
              <a:rPr lang="en-US" sz="2000" dirty="0"/>
              <a:t>.</a:t>
            </a:r>
          </a:p>
          <a:p>
            <a:pPr marL="457200" indent="-457200">
              <a:buFont typeface="+mj-lt"/>
              <a:buAutoNum type="arabicPeriod"/>
            </a:pPr>
            <a:r>
              <a:rPr lang="en-US" sz="2000" dirty="0" smtClean="0"/>
              <a:t>Select </a:t>
            </a:r>
            <a:r>
              <a:rPr lang="en-US" sz="2000" dirty="0"/>
              <a:t>the third paragraph, beginning with “</a:t>
            </a:r>
            <a:r>
              <a:rPr lang="en-US" sz="2000" i="1" dirty="0"/>
              <a:t>Only the president . . </a:t>
            </a:r>
            <a:r>
              <a:rPr lang="en-US" sz="2000" dirty="0"/>
              <a:t>.” Hold the left mouse button, and drag and drop the selected text to position it above the second paragraph on the first page. Notice the phrase is moved to the new location. Click </a:t>
            </a:r>
            <a:r>
              <a:rPr lang="en-US" sz="2000" b="1" dirty="0"/>
              <a:t>Undo</a:t>
            </a:r>
            <a:r>
              <a:rPr lang="en-US" sz="2000" dirty="0"/>
              <a:t>.</a:t>
            </a:r>
          </a:p>
          <a:p>
            <a:pPr marL="457200" indent="-457200">
              <a:buFont typeface="+mj-lt"/>
              <a:buAutoNum type="arabicPeriod"/>
            </a:pPr>
            <a:r>
              <a:rPr lang="en-US" sz="2000" b="1" dirty="0" smtClean="0"/>
              <a:t>SAVE</a:t>
            </a:r>
            <a:r>
              <a:rPr lang="en-US" sz="2000" dirty="0" smtClean="0"/>
              <a:t> </a:t>
            </a:r>
            <a:r>
              <a:rPr lang="en-US" sz="2000" dirty="0"/>
              <a:t>the document in the lesson folder on your USB flash drive.</a:t>
            </a:r>
          </a:p>
          <a:p>
            <a:r>
              <a:rPr lang="en-US" sz="2000" b="1" dirty="0"/>
              <a:t>CLOSE</a:t>
            </a:r>
            <a:r>
              <a:rPr lang="en-US" sz="2000" dirty="0"/>
              <a:t> Microsoft Word</a:t>
            </a:r>
            <a:r>
              <a:rPr lang="en-US" sz="2000" dirty="0" smtClean="0"/>
              <a:t>.</a:t>
            </a:r>
            <a:endParaRPr lang="en-US" sz="2000" dirty="0"/>
          </a:p>
          <a:p>
            <a:endParaRPr lang="en-US" sz="2400" dirty="0"/>
          </a:p>
        </p:txBody>
      </p:sp>
    </p:spTree>
    <p:extLst>
      <p:ext uri="{BB962C8B-B14F-4D97-AF65-F5344CB8AC3E}">
        <p14:creationId xmlns:p14="http://schemas.microsoft.com/office/powerpoint/2010/main" val="823922190"/>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Lesson Summary</a:t>
            </a:r>
            <a:endParaRPr lang="en-US" dirty="0"/>
          </a:p>
        </p:txBody>
      </p:sp>
      <p:pic>
        <p:nvPicPr>
          <p:cNvPr id="4" name="Picture 3" descr="02.summary.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43114" y="1744134"/>
            <a:ext cx="6485380" cy="4476848"/>
          </a:xfrm>
          <a:prstGeom prst="rect">
            <a:avLst/>
          </a:prstGeom>
        </p:spPr>
      </p:pic>
    </p:spTree>
    <p:extLst>
      <p:ext uri="{BB962C8B-B14F-4D97-AF65-F5344CB8AC3E}">
        <p14:creationId xmlns:p14="http://schemas.microsoft.com/office/powerpoint/2010/main" val="420431475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dirty="0" smtClean="0">
                <a:ea typeface="+mj-ea"/>
                <a:cs typeface="+mj-cs"/>
              </a:rPr>
              <a:t>Step-by-Step:</a:t>
            </a:r>
            <a:r>
              <a:rPr lang="en-US" dirty="0"/>
              <a:t> Open </a:t>
            </a:r>
            <a:r>
              <a:rPr lang="en-US" dirty="0" smtClean="0"/>
              <a:t>an </a:t>
            </a:r>
            <a:r>
              <a:rPr lang="en-US" dirty="0"/>
              <a:t>Existing Document</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pPr marL="457200" indent="-457200">
              <a:buFont typeface="+mj-lt"/>
              <a:buAutoNum type="arabicPeriod" startAt="4"/>
            </a:pPr>
            <a:r>
              <a:rPr lang="en-US" sz="2300" dirty="0" smtClean="0"/>
              <a:t>Scroll </a:t>
            </a:r>
            <a:r>
              <a:rPr lang="en-US" sz="2300" dirty="0"/>
              <a:t>down and locate the data files for this lesson on your USB flash drive. Double-click the </a:t>
            </a:r>
            <a:r>
              <a:rPr lang="en-US" sz="2300" b="1" dirty="0"/>
              <a:t>Lesson 2</a:t>
            </a:r>
            <a:r>
              <a:rPr lang="en-US" sz="2300" dirty="0"/>
              <a:t> folder to open it.</a:t>
            </a:r>
          </a:p>
          <a:p>
            <a:pPr marL="457200" indent="-457200">
              <a:buFont typeface="+mj-lt"/>
              <a:buAutoNum type="arabicPeriod" startAt="4"/>
            </a:pPr>
            <a:r>
              <a:rPr lang="en-US" sz="2300" dirty="0" smtClean="0"/>
              <a:t>Locate </a:t>
            </a:r>
            <a:r>
              <a:rPr lang="en-US" sz="2300" dirty="0"/>
              <a:t>and </a:t>
            </a:r>
            <a:r>
              <a:rPr lang="en-US" sz="2300" dirty="0" smtClean="0"/>
              <a:t>click</a:t>
            </a:r>
            <a:br>
              <a:rPr lang="en-US" sz="2300" dirty="0" smtClean="0"/>
            </a:br>
            <a:r>
              <a:rPr lang="en-US" sz="2300" b="1" dirty="0" smtClean="0"/>
              <a:t>proposal</a:t>
            </a:r>
            <a:r>
              <a:rPr lang="en-US" sz="2300" dirty="0" smtClean="0"/>
              <a:t> </a:t>
            </a:r>
            <a:r>
              <a:rPr lang="en-US" sz="2300" dirty="0"/>
              <a:t>once.</a:t>
            </a:r>
          </a:p>
          <a:p>
            <a:pPr marL="457200" indent="-457200">
              <a:buFont typeface="+mj-lt"/>
              <a:buAutoNum type="arabicPeriod" startAt="4"/>
            </a:pPr>
            <a:r>
              <a:rPr lang="en-US" sz="2300" dirty="0" smtClean="0"/>
              <a:t>Click </a:t>
            </a:r>
            <a:r>
              <a:rPr lang="en-US" sz="2300" dirty="0"/>
              <a:t>the </a:t>
            </a:r>
            <a:r>
              <a:rPr lang="en-US" sz="2300" b="1" dirty="0"/>
              <a:t>Open</a:t>
            </a:r>
            <a:r>
              <a:rPr lang="en-US" sz="2300" dirty="0"/>
              <a:t> </a:t>
            </a:r>
            <a:r>
              <a:rPr lang="en-US" sz="2300" dirty="0" smtClean="0"/>
              <a:t/>
            </a:r>
            <a:br>
              <a:rPr lang="en-US" sz="2300" dirty="0" smtClean="0"/>
            </a:br>
            <a:r>
              <a:rPr lang="en-US" sz="2300" dirty="0" smtClean="0"/>
              <a:t>button</a:t>
            </a:r>
            <a:r>
              <a:rPr lang="en-US" sz="2300" dirty="0"/>
              <a:t>. The </a:t>
            </a:r>
            <a:r>
              <a:rPr lang="en-US" sz="2300" dirty="0" smtClean="0"/>
              <a:t/>
            </a:r>
            <a:br>
              <a:rPr lang="en-US" sz="2300" dirty="0" smtClean="0"/>
            </a:br>
            <a:r>
              <a:rPr lang="en-US" sz="2300" dirty="0" smtClean="0"/>
              <a:t>document </a:t>
            </a:r>
            <a:br>
              <a:rPr lang="en-US" sz="2300" dirty="0" smtClean="0"/>
            </a:br>
            <a:r>
              <a:rPr lang="en-US" sz="2300" dirty="0" smtClean="0"/>
              <a:t>appears</a:t>
            </a:r>
            <a:r>
              <a:rPr lang="en-US" sz="2300" dirty="0"/>
              <a:t>, as </a:t>
            </a:r>
            <a:r>
              <a:rPr lang="en-US" sz="2300" dirty="0" smtClean="0"/>
              <a:t/>
            </a:r>
            <a:br>
              <a:rPr lang="en-US" sz="2300" dirty="0" smtClean="0"/>
            </a:br>
            <a:r>
              <a:rPr lang="en-US" sz="2300" dirty="0" smtClean="0"/>
              <a:t>shown at right.</a:t>
            </a:r>
          </a:p>
          <a:p>
            <a:r>
              <a:rPr lang="en-US" sz="2300" b="1" dirty="0"/>
              <a:t>LEAVE</a:t>
            </a:r>
            <a:r>
              <a:rPr lang="en-US" sz="2300" dirty="0"/>
              <a:t> the </a:t>
            </a:r>
            <a:r>
              <a:rPr lang="en-US" sz="2300" dirty="0" smtClean="0"/>
              <a:t/>
            </a:r>
            <a:br>
              <a:rPr lang="en-US" sz="2300" dirty="0" smtClean="0"/>
            </a:br>
            <a:r>
              <a:rPr lang="en-US" sz="2300" dirty="0" smtClean="0"/>
              <a:t>document </a:t>
            </a:r>
            <a:r>
              <a:rPr lang="en-US" sz="2300" dirty="0"/>
              <a:t>open </a:t>
            </a:r>
            <a:r>
              <a:rPr lang="en-US" sz="2300" dirty="0" smtClean="0"/>
              <a:t/>
            </a:r>
            <a:br>
              <a:rPr lang="en-US" sz="2300" dirty="0" smtClean="0"/>
            </a:br>
            <a:r>
              <a:rPr lang="en-US" sz="2300" dirty="0" smtClean="0"/>
              <a:t>to </a:t>
            </a:r>
            <a:r>
              <a:rPr lang="en-US" sz="2300" dirty="0"/>
              <a:t>use in the </a:t>
            </a:r>
            <a:r>
              <a:rPr lang="en-US" sz="2300" dirty="0" smtClean="0"/>
              <a:t/>
            </a:r>
            <a:br>
              <a:rPr lang="en-US" sz="2300" dirty="0" smtClean="0"/>
            </a:br>
            <a:r>
              <a:rPr lang="en-US" sz="2300" dirty="0" smtClean="0"/>
              <a:t>next </a:t>
            </a:r>
            <a:r>
              <a:rPr lang="en-US" sz="2300" dirty="0"/>
              <a:t>exercise. </a:t>
            </a:r>
          </a:p>
        </p:txBody>
      </p:sp>
      <p:pic>
        <p:nvPicPr>
          <p:cNvPr id="3" name="Picture 2" descr="02.03.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059832" y="2502168"/>
            <a:ext cx="5567878" cy="3654792"/>
          </a:xfrm>
          <a:prstGeom prst="rect">
            <a:avLst/>
          </a:prstGeom>
        </p:spPr>
      </p:pic>
    </p:spTree>
    <p:extLst>
      <p:ext uri="{BB962C8B-B14F-4D97-AF65-F5344CB8AC3E}">
        <p14:creationId xmlns:p14="http://schemas.microsoft.com/office/powerpoint/2010/main" val="2452217656"/>
      </p:ext>
    </p:extLst>
  </p:cSld>
  <p:clrMapOvr>
    <a:masterClrMapping/>
  </p:clrMapOvr>
</p:sld>
</file>

<file path=ppt/theme/theme1.xml><?xml version="1.0" encoding="utf-8"?>
<a:theme xmlns:a="http://schemas.openxmlformats.org/drawingml/2006/main" name="template">
  <a:themeElements>
    <a:clrScheme name="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Custom Design">
      <a:majorFont>
        <a:latin typeface="Franklin Gothic Medium"/>
        <a:ea typeface=""/>
        <a:cs typeface=""/>
      </a:majorFont>
      <a:minorFont>
        <a:latin typeface="Franklin Gothic Book"/>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r"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r"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lnDef>
  </a:objectDefaults>
  <a:extraClrSchemeLst>
    <a:extraClrScheme>
      <a:clrScheme name="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Custom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Custom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Custom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Custom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Custom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Custom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Custom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Custom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Custom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Custom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Custom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template</Template>
  <TotalTime>1823</TotalTime>
  <Words>6340</Words>
  <Application>Microsoft Office PowerPoint</Application>
  <PresentationFormat>On-screen Show (4:3)</PresentationFormat>
  <Paragraphs>431</Paragraphs>
  <Slides>82</Slides>
  <Notes>77</Notes>
  <HiddenSlides>0</HiddenSlides>
  <MMClips>0</MMClips>
  <ScaleCrop>false</ScaleCrop>
  <HeadingPairs>
    <vt:vector size="4" baseType="variant">
      <vt:variant>
        <vt:lpstr>Theme</vt:lpstr>
      </vt:variant>
      <vt:variant>
        <vt:i4>1</vt:i4>
      </vt:variant>
      <vt:variant>
        <vt:lpstr>Slide Titles</vt:lpstr>
      </vt:variant>
      <vt:variant>
        <vt:i4>82</vt:i4>
      </vt:variant>
    </vt:vector>
  </HeadingPairs>
  <TitlesOfParts>
    <vt:vector size="83" baseType="lpstr">
      <vt:lpstr>template</vt:lpstr>
      <vt:lpstr>Basic Editing</vt:lpstr>
      <vt:lpstr>Objectives</vt:lpstr>
      <vt:lpstr>Software Orientation</vt:lpstr>
      <vt:lpstr>Software Orientation</vt:lpstr>
      <vt:lpstr>Changing and Organizing Document Views</vt:lpstr>
      <vt:lpstr>Opening an Existing Document</vt:lpstr>
      <vt:lpstr>Step-by-Step: Open and Existing Document</vt:lpstr>
      <vt:lpstr>Step-by-Step: Open an Existing Document</vt:lpstr>
      <vt:lpstr>Step-by-Step: Open an Existing Document</vt:lpstr>
      <vt:lpstr>Changing Document Views</vt:lpstr>
      <vt:lpstr>Changing Document Views</vt:lpstr>
      <vt:lpstr>Step-by-Step: Change Document Views</vt:lpstr>
      <vt:lpstr>Step-by-Step: Change Document Views</vt:lpstr>
      <vt:lpstr>Step-by-Step: Change Document Views</vt:lpstr>
      <vt:lpstr>Using Show Commands</vt:lpstr>
      <vt:lpstr>Using Show Commands</vt:lpstr>
      <vt:lpstr>Using Show Commands</vt:lpstr>
      <vt:lpstr>Using Show Commands</vt:lpstr>
      <vt:lpstr>Step-by-Step: Use Show Commands</vt:lpstr>
      <vt:lpstr>Step-by-Step: Use Show Commands</vt:lpstr>
      <vt:lpstr>Using Zoom</vt:lpstr>
      <vt:lpstr>Using Zoom</vt:lpstr>
      <vt:lpstr>Step-by-Step: Use Zoom</vt:lpstr>
      <vt:lpstr>Step-by-Step: Use Zoom</vt:lpstr>
      <vt:lpstr>Step-by-Step: Use Zoom</vt:lpstr>
      <vt:lpstr>Changing Window Views</vt:lpstr>
      <vt:lpstr>Changing Window Views</vt:lpstr>
      <vt:lpstr>Changing Window Views</vt:lpstr>
      <vt:lpstr>Changing Window Views</vt:lpstr>
      <vt:lpstr>Step-by-Step: Use Window Views</vt:lpstr>
      <vt:lpstr>Step-by-Step: Use Window Views</vt:lpstr>
      <vt:lpstr>Step-by-Step: Use Window Views</vt:lpstr>
      <vt:lpstr>Step-by-Step: Use Window Views</vt:lpstr>
      <vt:lpstr>Step-by-Step: Use Window Views</vt:lpstr>
      <vt:lpstr>Step-by-Step: Use Window Views</vt:lpstr>
      <vt:lpstr>Navigating and Searching Through a Document</vt:lpstr>
      <vt:lpstr>Navigating and Searching Through a Document</vt:lpstr>
      <vt:lpstr>Using the Mouse and Scroll Bar to Navigate</vt:lpstr>
      <vt:lpstr>Step-by-Step: Use the Mouse  and Scroll Bar to Navigate</vt:lpstr>
      <vt:lpstr>Step-by-Step: Use the Mouse  and Scroll Bar to Navigate</vt:lpstr>
      <vt:lpstr>Step-by-Step: Use the Mouse  and Scroll Bar to Navigate</vt:lpstr>
      <vt:lpstr>Using Keystrokes to Navigate</vt:lpstr>
      <vt:lpstr>Step-by-Step: Use Keystrokes to Navigate</vt:lpstr>
      <vt:lpstr>Step-by-Step: Use Keystrokes to Navigate</vt:lpstr>
      <vt:lpstr>Searching within a Document</vt:lpstr>
      <vt:lpstr>Searching within a Document</vt:lpstr>
      <vt:lpstr>Searching within a Document</vt:lpstr>
      <vt:lpstr>Searching within a Document</vt:lpstr>
      <vt:lpstr>Step-by-Step: Use the Navigation Pane  to Search for Text in a Document</vt:lpstr>
      <vt:lpstr>Step-by-Step: Use the Navigation Pane  to Search for Text in a Document</vt:lpstr>
      <vt:lpstr>Step-by-Step: Use the Navigation Pane  to Search for Text in a Document</vt:lpstr>
      <vt:lpstr>Step-by-Step: Use the Navigation Pane  to Search for Text in a Document</vt:lpstr>
      <vt:lpstr>Replacing Text in a Document</vt:lpstr>
      <vt:lpstr>Step-by-Step: Replace Text in a Document</vt:lpstr>
      <vt:lpstr>Step-by-Step: Replace Text in a Document</vt:lpstr>
      <vt:lpstr>Step-by-Step: Replace Text in a Document</vt:lpstr>
      <vt:lpstr>Step-by-Step: Replace Text in a Document</vt:lpstr>
      <vt:lpstr>Step-by-Step: Replace Text in a Document</vt:lpstr>
      <vt:lpstr>Step-by-Step: Replace Text in a Document</vt:lpstr>
      <vt:lpstr>Step-by-Step: Replace Text in a Document</vt:lpstr>
      <vt:lpstr>Step-by-Step: Replace Text in a Document</vt:lpstr>
      <vt:lpstr>Using the Go To Command  to Navigate a Long Document</vt:lpstr>
      <vt:lpstr>Step-by-Step: Use the Go To Command</vt:lpstr>
      <vt:lpstr>Step-by-Step: Use the Go To Command</vt:lpstr>
      <vt:lpstr>Step-by-Step: Use the Go To Command</vt:lpstr>
      <vt:lpstr>Selecting, Replacing, and Deleting Text</vt:lpstr>
      <vt:lpstr>Selecting, Replacing, and Deleting Text</vt:lpstr>
      <vt:lpstr>Step-by-Step: Select, Replace, and Delete Text</vt:lpstr>
      <vt:lpstr>Step-by-Step: Select, Replace, and Delete Text</vt:lpstr>
      <vt:lpstr>Step-by-Step: Select, Replace, and Delete Text</vt:lpstr>
      <vt:lpstr>Step-by-Step: Select, Replace, and Delete Text</vt:lpstr>
      <vt:lpstr>Step-by-Step: Select, Replace, and Delete Text</vt:lpstr>
      <vt:lpstr>Cutting, Copying, and Pasting Text</vt:lpstr>
      <vt:lpstr>Cutting, Copying, and Pasting Text</vt:lpstr>
      <vt:lpstr>Cutting, Copying, and Pasting Text</vt:lpstr>
      <vt:lpstr>Copying and Moving Text  with Clipboard Commands</vt:lpstr>
      <vt:lpstr>Step-by-Step: Use the Clipboard  to Copy and Move Text</vt:lpstr>
      <vt:lpstr>Step-by-Step: Use the Clipboard  to Copy and Move Text</vt:lpstr>
      <vt:lpstr>Step-by-Step: Use the Clipboard  to Copy and Move Text</vt:lpstr>
      <vt:lpstr>Using the Mouse to Copy or Move Text</vt:lpstr>
      <vt:lpstr>Step-by-Step: Use the Mouse  to copy or Move Text</vt:lpstr>
      <vt:lpstr>Lesson Summary</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Overview</dc:title>
  <dc:creator>Box Twelve Communications, Inc.</dc:creator>
  <cp:lastModifiedBy>Box Twelve Communications, Inc.</cp:lastModifiedBy>
  <cp:revision>237</cp:revision>
  <dcterms:created xsi:type="dcterms:W3CDTF">2011-08-08T12:10:51Z</dcterms:created>
  <dcterms:modified xsi:type="dcterms:W3CDTF">2011-09-02T17:55:50Z</dcterms:modified>
</cp:coreProperties>
</file>